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5"/>
  </p:notesMasterIdLst>
  <p:sldIdLst>
    <p:sldId id="256" r:id="rId2"/>
    <p:sldId id="279" r:id="rId3"/>
    <p:sldId id="280" r:id="rId4"/>
    <p:sldId id="313" r:id="rId5"/>
    <p:sldId id="293" r:id="rId6"/>
    <p:sldId id="307" r:id="rId7"/>
    <p:sldId id="309" r:id="rId8"/>
    <p:sldId id="311" r:id="rId9"/>
    <p:sldId id="305" r:id="rId10"/>
    <p:sldId id="299" r:id="rId11"/>
    <p:sldId id="298" r:id="rId12"/>
    <p:sldId id="312" r:id="rId13"/>
    <p:sldId id="308" r:id="rId14"/>
    <p:sldId id="289" r:id="rId15"/>
    <p:sldId id="287" r:id="rId16"/>
    <p:sldId id="310" r:id="rId17"/>
    <p:sldId id="283" r:id="rId18"/>
    <p:sldId id="282" r:id="rId19"/>
    <p:sldId id="296" r:id="rId20"/>
    <p:sldId id="286" r:id="rId21"/>
    <p:sldId id="285" r:id="rId22"/>
    <p:sldId id="294" r:id="rId23"/>
    <p:sldId id="284" r:id="rId24"/>
    <p:sldId id="257" r:id="rId25"/>
    <p:sldId id="258" r:id="rId26"/>
    <p:sldId id="278" r:id="rId27"/>
    <p:sldId id="295" r:id="rId28"/>
    <p:sldId id="259" r:id="rId29"/>
    <p:sldId id="260" r:id="rId30"/>
    <p:sldId id="261" r:id="rId31"/>
    <p:sldId id="262" r:id="rId32"/>
    <p:sldId id="264" r:id="rId33"/>
    <p:sldId id="265" r:id="rId34"/>
    <p:sldId id="266" r:id="rId35"/>
    <p:sldId id="267" r:id="rId36"/>
    <p:sldId id="269" r:id="rId37"/>
    <p:sldId id="270" r:id="rId38"/>
    <p:sldId id="275" r:id="rId39"/>
    <p:sldId id="276" r:id="rId40"/>
    <p:sldId id="292" r:id="rId41"/>
    <p:sldId id="290" r:id="rId42"/>
    <p:sldId id="291" r:id="rId43"/>
    <p:sldId id="277" r:id="rId44"/>
  </p:sldIdLst>
  <p:sldSz cx="9144000" cy="5143500" type="screen16x9"/>
  <p:notesSz cx="6858000" cy="9144000"/>
  <p:embeddedFontLst>
    <p:embeddedFont>
      <p:font typeface="Calibri" pitchFamily="34" charset="0"/>
      <p:regular r:id="rId46"/>
      <p:bold r:id="rId47"/>
      <p:italic r:id="rId48"/>
      <p:boldItalic r:id="rId49"/>
    </p:embeddedFont>
    <p:embeddedFont>
      <p:font typeface="Arial Narrow" pitchFamily="34" charset="0"/>
      <p:regular r:id="rId50"/>
      <p:bold r:id="rId51"/>
      <p:italic r:id="rId52"/>
      <p:boldItalic r:id="rId53"/>
    </p:embeddedFont>
    <p:embeddedFont>
      <p:font typeface="Roboto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2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orient="horz" pos="612" userDrawn="1">
          <p15:clr>
            <a:srgbClr val="A4A3A4"/>
          </p15:clr>
        </p15:guide>
        <p15:guide id="4" pos="36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Stil luminos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Stil mediu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8" autoAdjust="0"/>
    <p:restoredTop sz="87109" autoAdjust="0"/>
  </p:normalViewPr>
  <p:slideViewPr>
    <p:cSldViewPr snapToGrid="0">
      <p:cViewPr>
        <p:scale>
          <a:sx n="100" d="100"/>
          <a:sy n="100" d="100"/>
        </p:scale>
        <p:origin x="-432" y="-72"/>
      </p:cViewPr>
      <p:guideLst>
        <p:guide orient="horz" pos="132"/>
        <p:guide orient="horz" pos="612"/>
        <p:guide pos="288"/>
        <p:guide pos="3624"/>
      </p:guideLst>
    </p:cSldViewPr>
  </p:slideViewPr>
  <p:outlineViewPr>
    <p:cViewPr>
      <p:scale>
        <a:sx n="33" d="100"/>
        <a:sy n="33" d="100"/>
      </p:scale>
      <p:origin x="0" y="71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gif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549242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>
                <a:solidFill>
                  <a:srgbClr val="000000"/>
                </a:solidFill>
              </a:rPr>
              <a:t>Realizările ar trebui să vorbească despre capacitatea ta de a-ți îndeplini obiectivele profesionale într-un context dificil sau cel puțin provocator. Realizările ar putea să vorbească despre ceva ce ai făcut diferit, despre ceva ce ai realizat datorită profesionalismului / consecvenței / dedicației tale. Exemplu: “Responsible for marketing communication: Created marketing communication plan which resulted in a 30% increase of website traffic over a period of 6 months”.</a:t>
            </a:r>
            <a:endParaRPr sz="2400">
              <a:solidFill>
                <a:srgbClr val="00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2626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>
                <a:solidFill>
                  <a:srgbClr val="000000"/>
                </a:solidFill>
              </a:rPr>
              <a:t>Realizările ar trebui să vorbească despre capacitatea ta de a-ți îndeplini obiectivele profesionale într-un context dificil sau cel puțin provocator. Realizările ar putea să vorbească despre ceva ce ai făcut diferit, despre ceva ce ai realizat datorită profesionalismului / consecvenței / dedicației tale. Exemplu: “Responsible for marketing communication: Created marketing communication plan which resulted in a 30% increase of website traffic over a period of 6 months”.</a:t>
            </a:r>
            <a:endParaRPr sz="2400">
              <a:solidFill>
                <a:srgbClr val="00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0311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>
                <a:solidFill>
                  <a:srgbClr val="000000"/>
                </a:solidFill>
              </a:rPr>
              <a:t>Realizările ar trebui să vorbească despre capacitatea ta de a-ți îndeplini obiectivele profesionale într-un context dificil sau cel puțin provocator. Realizările ar putea să vorbească despre ceva ce ai făcut diferit, despre ceva ce ai realizat datorită profesionalismului / consecvenței / dedicației tale. Exemplu: “Responsible for marketing communication: Created marketing communication plan which resulted in a 30% increase of website traffic over a period of 6 months”.</a:t>
            </a:r>
            <a:endParaRPr sz="2400">
              <a:solidFill>
                <a:srgbClr val="00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f8b136665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3f8b136665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f8b136665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3f8b136665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f8b13666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3f8b13666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0471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f8b136665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g3f8b136665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f8b136665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g3f8b136665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3103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047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f8b136665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3f8b136665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7019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empty_p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5"/>
          <p:cNvSpPr>
            <a:spLocks noGrp="1"/>
          </p:cNvSpPr>
          <p:nvPr>
            <p:ph type="title"/>
          </p:nvPr>
        </p:nvSpPr>
        <p:spPr>
          <a:xfrm>
            <a:off x="418974" y="219076"/>
            <a:ext cx="8302995" cy="352424"/>
          </a:xfrm>
          <a:prstGeom prst="rect">
            <a:avLst/>
          </a:prstGeom>
        </p:spPr>
        <p:txBody>
          <a:bodyPr vert="horz" lIns="77925" tIns="38963" rIns="77925" bIns="38963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418973" y="971550"/>
            <a:ext cx="8302996" cy="34886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7944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08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lpu.com/Articles/LevelsSummary.htm" TargetMode="Externa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c_PZTAW5piQ&amp;t=5s" TargetMode="Externa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scottjeffrey.com/peak-performance/" TargetMode="External"/><Relationship Id="rId3" Type="http://schemas.openxmlformats.org/officeDocument/2006/relationships/hyperlink" Target="http://www.elefant.ro/carti/carte/sociologie-stiinte-politice/stiinte-politice/irationalitatea-benefica-110174.html" TargetMode="External"/><Relationship Id="rId7" Type="http://schemas.openxmlformats.org/officeDocument/2006/relationships/hyperlink" Target="https://scottjeffrey.com/spiral-dynamics/" TargetMode="External"/><Relationship Id="rId2" Type="http://schemas.openxmlformats.org/officeDocument/2006/relationships/hyperlink" Target="http://www.elefant.ro/carti/carte/self-help/dezvoltare-personala/creierul-si-inteligenta-emotionala-ed-ii-1003959.html?_sgm_campaign=scn_61866b2d63cfc000&amp;_sgm_source=1003959&amp;_sgm_action=click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cruxcatalyst.com/2013/09/26/spiral-dynamics-a-way-of-understanding-human-nature/" TargetMode="External"/><Relationship Id="rId11" Type="http://schemas.openxmlformats.org/officeDocument/2006/relationships/image" Target="../media/image1.png"/><Relationship Id="rId5" Type="http://schemas.openxmlformats.org/officeDocument/2006/relationships/hyperlink" Target="http://www.psychologytoday.com/blog/theory-knowledge/201112/kahneman-well-being-and-domains-consciousness" TargetMode="External"/><Relationship Id="rId10" Type="http://schemas.openxmlformats.org/officeDocument/2006/relationships/hyperlink" Target="personalvalu.es" TargetMode="External"/><Relationship Id="rId4" Type="http://schemas.openxmlformats.org/officeDocument/2006/relationships/hyperlink" Target="https://www.librariaonline.ro/practice/educatie/motivational/antreneaza_ti_creierul_strategii_si_tehnici_de_transformare_mentala-dispenza_joe-p10055315" TargetMode="External"/><Relationship Id="rId9" Type="http://schemas.openxmlformats.org/officeDocument/2006/relationships/hyperlink" Target="https://www.youtube.com/watch?v=OF96aDngKmg&amp;t=6718s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1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/>
          <p:nvPr/>
        </p:nvSpPr>
        <p:spPr>
          <a:xfrm>
            <a:off x="0" y="0"/>
            <a:ext cx="9144000" cy="3849300"/>
          </a:xfrm>
          <a:prstGeom prst="rect">
            <a:avLst/>
          </a:prstGeom>
          <a:solidFill>
            <a:srgbClr val="F692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1001412" y="2087089"/>
            <a:ext cx="7021021" cy="129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ro-RO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Soft </a:t>
            </a:r>
            <a:r>
              <a:rPr lang="ro-RO" sz="36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Skills</a:t>
            </a:r>
            <a:r>
              <a:rPr lang="ro-RO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Cum ne pregătim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ro-RO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 să reușim să </a:t>
            </a:r>
            <a:r>
              <a:rPr lang="ro-RO" sz="36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 angajăm în </a:t>
            </a:r>
            <a:r>
              <a:rPr lang="ro-RO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</a:t>
            </a:r>
            <a:endParaRPr lang="en-US" sz="36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" name="Google Shape;72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98756" y="855500"/>
            <a:ext cx="1746491" cy="75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6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Formula competenței</a:t>
            </a:r>
            <a:r>
              <a:rPr lang="ro-RO" sz="2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. David </a:t>
            </a:r>
            <a:r>
              <a:rPr lang="ro-RO" sz="26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McClelland, psiholog.</a:t>
            </a:r>
            <a:endParaRPr lang="en-US" sz="2600" b="1" dirty="0">
              <a:solidFill>
                <a:schemeClr val="bg1"/>
              </a:solidFill>
              <a:latin typeface="Calibri"/>
              <a:ea typeface="Calibri"/>
              <a:cs typeface="Calibri"/>
              <a:sym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800" y="971550"/>
            <a:ext cx="8582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b="1" dirty="0" smtClean="0"/>
              <a:t>Competențe = Cunoștințe + Abilități + Atitudini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0197" y="1847850"/>
            <a:ext cx="75312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b="1" dirty="0">
                <a:solidFill>
                  <a:srgbClr val="7030A0"/>
                </a:solidFill>
              </a:rPr>
              <a:t>Cunoștințe </a:t>
            </a:r>
            <a:r>
              <a:rPr lang="ro-RO" b="1" dirty="0" smtClean="0">
                <a:solidFill>
                  <a:srgbClr val="7030A0"/>
                </a:solidFill>
              </a:rPr>
              <a:t>(se acumulează) = </a:t>
            </a:r>
            <a:r>
              <a:rPr lang="vi-VN" b="1" dirty="0">
                <a:solidFill>
                  <a:srgbClr val="7030A0"/>
                </a:solidFill>
              </a:rPr>
              <a:t>Cunoașterea este mai degrabă </a:t>
            </a:r>
            <a:r>
              <a:rPr lang="vi-VN" b="1" dirty="0" smtClean="0">
                <a:solidFill>
                  <a:srgbClr val="7030A0"/>
                </a:solidFill>
              </a:rPr>
              <a:t>teoretică.</a:t>
            </a:r>
            <a:endParaRPr lang="ro-RO" b="1" dirty="0">
              <a:solidFill>
                <a:srgbClr val="7030A0"/>
              </a:solidFill>
            </a:endParaRPr>
          </a:p>
          <a:p>
            <a:endParaRPr lang="ro-RO" b="1" dirty="0" smtClean="0">
              <a:solidFill>
                <a:srgbClr val="7030A0"/>
              </a:solidFill>
            </a:endParaRPr>
          </a:p>
          <a:p>
            <a:endParaRPr lang="ro-RO" b="1" dirty="0" smtClean="0">
              <a:solidFill>
                <a:srgbClr val="7030A0"/>
              </a:solidFill>
            </a:endParaRPr>
          </a:p>
          <a:p>
            <a:r>
              <a:rPr lang="ro-RO" b="1" dirty="0" smtClean="0">
                <a:solidFill>
                  <a:srgbClr val="7030A0"/>
                </a:solidFill>
              </a:rPr>
              <a:t>Abilități (se dezvoltă) = Cunoștințe puse în practică cu rezultate peste medie. </a:t>
            </a:r>
          </a:p>
          <a:p>
            <a:r>
              <a:rPr lang="ro-RO" b="1" dirty="0" smtClean="0">
                <a:solidFill>
                  <a:srgbClr val="7030A0"/>
                </a:solidFill>
              </a:rPr>
              <a:t>     </a:t>
            </a:r>
          </a:p>
          <a:p>
            <a:endParaRPr lang="ro-RO" b="1" dirty="0">
              <a:solidFill>
                <a:srgbClr val="7030A0"/>
              </a:solidFill>
            </a:endParaRPr>
          </a:p>
          <a:p>
            <a:r>
              <a:rPr lang="ro-RO" b="1" dirty="0" smtClean="0">
                <a:solidFill>
                  <a:srgbClr val="7030A0"/>
                </a:solidFill>
              </a:rPr>
              <a:t>Atitudini (se antrenează) = Dispoziție mentală cu influență asupra reacției individuale. </a:t>
            </a:r>
            <a:endParaRPr lang="ro-RO" b="1" dirty="0">
              <a:solidFill>
                <a:srgbClr val="7030A0"/>
              </a:solidFill>
            </a:endParaRPr>
          </a:p>
          <a:p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6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22031" y="219076"/>
            <a:ext cx="8299938" cy="352424"/>
          </a:xfrm>
          <a:prstGeom prst="rect">
            <a:avLst/>
          </a:prstGeom>
        </p:spPr>
        <p:txBody>
          <a:bodyPr vert="horz" lIns="77925" tIns="38963" rIns="77925" bIns="38963" rtlCol="0" anchor="b">
            <a:normAutofit lnSpcReduction="10000"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en-GB"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ro-RO" sz="2000" dirty="0">
                <a:solidFill>
                  <a:schemeClr val="tx1"/>
                </a:solidFill>
              </a:rPr>
              <a:t>Exercițiul </a:t>
            </a:r>
            <a:r>
              <a:rPr lang="ro-RO" sz="2000" dirty="0" smtClean="0">
                <a:solidFill>
                  <a:schemeClr val="tx1"/>
                </a:solidFill>
              </a:rPr>
              <a:t>2 </a:t>
            </a:r>
            <a:r>
              <a:rPr lang="ro-RO" sz="2000" dirty="0">
                <a:solidFill>
                  <a:schemeClr val="tx1"/>
                </a:solidFill>
              </a:rPr>
              <a:t>– </a:t>
            </a:r>
            <a:r>
              <a:rPr lang="ro-RO" sz="2000" dirty="0" smtClean="0">
                <a:solidFill>
                  <a:schemeClr val="tx1"/>
                </a:solidFill>
              </a:rPr>
              <a:t>Tabelul punctelor forte</a:t>
            </a:r>
            <a:endParaRPr lang="en-US" sz="2000" dirty="0">
              <a:solidFill>
                <a:srgbClr val="091E2D"/>
              </a:solidFill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="" xmlns:a16="http://schemas.microsoft.com/office/drawing/2014/main" id="{B7F7141B-1CD6-4F83-8727-F039D4D4B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532395"/>
              </p:ext>
            </p:extLst>
          </p:nvPr>
        </p:nvGraphicFramePr>
        <p:xfrm>
          <a:off x="457200" y="971550"/>
          <a:ext cx="8143877" cy="310756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416948">
                  <a:extLst>
                    <a:ext uri="{9D8B030D-6E8A-4147-A177-3AD203B41FA5}">
                      <a16:colId xmlns="" xmlns:a16="http://schemas.microsoft.com/office/drawing/2014/main" val="3424104556"/>
                    </a:ext>
                  </a:extLst>
                </a:gridCol>
                <a:gridCol w="1308609">
                  <a:extLst>
                    <a:ext uri="{9D8B030D-6E8A-4147-A177-3AD203B41FA5}">
                      <a16:colId xmlns="" xmlns:a16="http://schemas.microsoft.com/office/drawing/2014/main" val="271866864"/>
                    </a:ext>
                  </a:extLst>
                </a:gridCol>
                <a:gridCol w="1354580">
                  <a:extLst>
                    <a:ext uri="{9D8B030D-6E8A-4147-A177-3AD203B41FA5}">
                      <a16:colId xmlns="" xmlns:a16="http://schemas.microsoft.com/office/drawing/2014/main" val="3881965698"/>
                    </a:ext>
                  </a:extLst>
                </a:gridCol>
                <a:gridCol w="1354580"/>
                <a:gridCol w="1354580"/>
                <a:gridCol w="1354580"/>
              </a:tblGrid>
              <a:tr h="910590"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Cunoștințe 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o-RO" sz="1800" dirty="0" smtClean="0"/>
                        <a:t>Abilități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o-RO" sz="1800" dirty="0" smtClean="0"/>
                        <a:t>Atitudini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Obiective</a:t>
                      </a:r>
                      <a:r>
                        <a:rPr lang="ro-RO" sz="1800" baseline="0" dirty="0" smtClean="0"/>
                        <a:t> de carieră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Pasiuni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Valori</a:t>
                      </a:r>
                      <a:endParaRPr lang="ro-RO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722096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7535863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711478748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929158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19967890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0383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92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22031" y="219076"/>
            <a:ext cx="8299938" cy="352424"/>
          </a:xfrm>
          <a:prstGeom prst="rect">
            <a:avLst/>
          </a:prstGeom>
        </p:spPr>
        <p:txBody>
          <a:bodyPr vert="horz" lIns="77925" tIns="38963" rIns="77925" bIns="38963" rtlCol="0" anchor="b">
            <a:normAutofit lnSpcReduction="10000"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en-GB"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ro-RO" sz="2000" dirty="0" smtClean="0">
                <a:solidFill>
                  <a:schemeClr val="tx1"/>
                </a:solidFill>
              </a:rPr>
              <a:t>Exemplu </a:t>
            </a:r>
            <a:r>
              <a:rPr lang="ro-RO" sz="2000" dirty="0">
                <a:solidFill>
                  <a:schemeClr val="tx1"/>
                </a:solidFill>
              </a:rPr>
              <a:t>– </a:t>
            </a:r>
            <a:r>
              <a:rPr lang="ro-RO" sz="2000" dirty="0" smtClean="0">
                <a:solidFill>
                  <a:schemeClr val="tx1"/>
                </a:solidFill>
              </a:rPr>
              <a:t>Tabelul punctelor forte</a:t>
            </a:r>
            <a:endParaRPr lang="en-US" sz="2000" dirty="0">
              <a:solidFill>
                <a:srgbClr val="091E2D"/>
              </a:solidFill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="" xmlns:a16="http://schemas.microsoft.com/office/drawing/2014/main" id="{B7F7141B-1CD6-4F83-8727-F039D4D4B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055491"/>
              </p:ext>
            </p:extLst>
          </p:nvPr>
        </p:nvGraphicFramePr>
        <p:xfrm>
          <a:off x="457200" y="971550"/>
          <a:ext cx="8143877" cy="3418153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416948">
                  <a:extLst>
                    <a:ext uri="{9D8B030D-6E8A-4147-A177-3AD203B41FA5}">
                      <a16:colId xmlns="" xmlns:a16="http://schemas.microsoft.com/office/drawing/2014/main" val="3424104556"/>
                    </a:ext>
                  </a:extLst>
                </a:gridCol>
                <a:gridCol w="1308609">
                  <a:extLst>
                    <a:ext uri="{9D8B030D-6E8A-4147-A177-3AD203B41FA5}">
                      <a16:colId xmlns="" xmlns:a16="http://schemas.microsoft.com/office/drawing/2014/main" val="271866864"/>
                    </a:ext>
                  </a:extLst>
                </a:gridCol>
                <a:gridCol w="1354580">
                  <a:extLst>
                    <a:ext uri="{9D8B030D-6E8A-4147-A177-3AD203B41FA5}">
                      <a16:colId xmlns="" xmlns:a16="http://schemas.microsoft.com/office/drawing/2014/main" val="3881965698"/>
                    </a:ext>
                  </a:extLst>
                </a:gridCol>
                <a:gridCol w="1354580"/>
                <a:gridCol w="1354580"/>
                <a:gridCol w="1354580"/>
              </a:tblGrid>
              <a:tr h="771525"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Cunoștințe 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o-RO" sz="1800" dirty="0" smtClean="0"/>
                        <a:t>Abilități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o-RO" sz="1800" dirty="0" smtClean="0"/>
                        <a:t>Atitudini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Obiective</a:t>
                      </a:r>
                      <a:r>
                        <a:rPr lang="ro-RO" sz="1800" baseline="0" dirty="0" smtClean="0"/>
                        <a:t> de carieră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Pasiuni</a:t>
                      </a:r>
                      <a:endParaRPr lang="ro-RO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 smtClean="0"/>
                        <a:t>Valori</a:t>
                      </a:r>
                      <a:endParaRPr lang="ro-RO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722096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1.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Analiza eficienței algoritmilor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1. Java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Atitudine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încrezătoare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Internship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în 2022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. Coding 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1. Determinare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7535863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pPr algn="l"/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Matematici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speciale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Front end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Empatică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Angajarea în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TOP10 IT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Hicking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2.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Respect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711478748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pPr algn="l"/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Baze de date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. Python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Altruistă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500</a:t>
                      </a:r>
                      <a:r>
                        <a:rPr lang="ro-RO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0 EUR în 5 ani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Fotografia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3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. Sinceritate 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929158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pPr algn="l"/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Flexibilă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19967890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pPr algn="l"/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 </a:t>
                      </a:r>
                      <a:r>
                        <a:rPr lang="ro-R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Analitică</a:t>
                      </a:r>
                      <a:endParaRPr lang="ro-RO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5.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0383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94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600" b="1" dirty="0" err="1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Cele</a:t>
            </a:r>
            <a:r>
              <a:rPr lang="en-US" sz="26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 </a:t>
            </a:r>
            <a:r>
              <a:rPr lang="en-US" sz="2600" b="1" dirty="0" err="1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dou</a:t>
            </a:r>
            <a:r>
              <a:rPr lang="ro-RO" sz="2600" b="1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ă zone de comunicare</a:t>
            </a:r>
            <a:endParaRPr lang="en-US" sz="2600" b="1" dirty="0">
              <a:solidFill>
                <a:schemeClr val="bg1"/>
              </a:solidFill>
              <a:latin typeface="Calibri"/>
              <a:ea typeface="Calibri"/>
              <a:cs typeface="Calibri"/>
              <a:sym typeface="Arial"/>
            </a:endParaRPr>
          </a:p>
        </p:txBody>
      </p:sp>
      <p:sp>
        <p:nvSpPr>
          <p:cNvPr id="6" name="Isosceles Triangle 5"/>
          <p:cNvSpPr/>
          <p:nvPr/>
        </p:nvSpPr>
        <p:spPr>
          <a:xfrm>
            <a:off x="457200" y="1230922"/>
            <a:ext cx="3894992" cy="3121269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Isosceles Triangle 54"/>
          <p:cNvSpPr/>
          <p:nvPr/>
        </p:nvSpPr>
        <p:spPr>
          <a:xfrm>
            <a:off x="4768361" y="1230922"/>
            <a:ext cx="3894992" cy="3121269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1037492" y="1758462"/>
            <a:ext cx="6884377" cy="26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82520" y="1477061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b="1" dirty="0" smtClean="0"/>
              <a:t>5%</a:t>
            </a:r>
            <a:endParaRPr lang="en-US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6493681" y="145068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b="1" dirty="0" smtClean="0"/>
              <a:t>5%</a:t>
            </a:r>
            <a:endParaRPr lang="en-US" b="1" dirty="0"/>
          </a:p>
        </p:txBody>
      </p:sp>
      <p:sp>
        <p:nvSpPr>
          <p:cNvPr id="63" name="TextBox 62"/>
          <p:cNvSpPr txBox="1"/>
          <p:nvPr/>
        </p:nvSpPr>
        <p:spPr>
          <a:xfrm>
            <a:off x="1285639" y="3041364"/>
            <a:ext cx="22381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8000" b="1" dirty="0" smtClean="0"/>
              <a:t>95%</a:t>
            </a:r>
            <a:endParaRPr lang="en-US" sz="80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5643759" y="3163496"/>
            <a:ext cx="22381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8000" b="1" dirty="0" smtClean="0"/>
              <a:t>95%</a:t>
            </a:r>
            <a:endParaRPr lang="en-US" sz="8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147684" y="758164"/>
            <a:ext cx="2821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b="1" dirty="0" smtClean="0"/>
              <a:t>CONȘTIENT: Informații, opinii, </a:t>
            </a:r>
          </a:p>
          <a:p>
            <a:pPr algn="ctr"/>
            <a:r>
              <a:rPr lang="ro-RO" b="1" dirty="0" smtClean="0"/>
              <a:t>argumente, etc.</a:t>
            </a:r>
            <a:endParaRPr lang="en-US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3190551" y="1878542"/>
            <a:ext cx="2744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b="1" dirty="0" smtClean="0"/>
              <a:t>SUBCONȘTIENT: Non-verbal, </a:t>
            </a:r>
          </a:p>
          <a:p>
            <a:pPr algn="ctr"/>
            <a:r>
              <a:rPr lang="ro-RO" b="1" dirty="0"/>
              <a:t>e</a:t>
            </a:r>
            <a:r>
              <a:rPr lang="ro-RO" b="1" dirty="0" smtClean="0"/>
              <a:t>moții, atitudini, etc. 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57200" y="1230922"/>
            <a:ext cx="1120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smtClean="0"/>
              <a:t>Persoana A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423638" y="1215450"/>
            <a:ext cx="1120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smtClean="0"/>
              <a:t>Persoana B</a:t>
            </a:r>
            <a:endParaRPr lang="en-US" dirty="0"/>
          </a:p>
        </p:txBody>
      </p:sp>
      <p:sp>
        <p:nvSpPr>
          <p:cNvPr id="19" name="Left-Right Arrow 18"/>
          <p:cNvSpPr/>
          <p:nvPr/>
        </p:nvSpPr>
        <p:spPr>
          <a:xfrm>
            <a:off x="2592641" y="1255052"/>
            <a:ext cx="3931692" cy="422031"/>
          </a:xfrm>
          <a:prstGeom prst="left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Left-Right Arrow 67"/>
          <p:cNvSpPr/>
          <p:nvPr/>
        </p:nvSpPr>
        <p:spPr>
          <a:xfrm>
            <a:off x="2647887" y="2401762"/>
            <a:ext cx="3931692" cy="422031"/>
          </a:xfrm>
          <a:prstGeom prst="left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877786" y="2887475"/>
            <a:ext cx="893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smtClean="0"/>
              <a:t>DECIZIE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6269260" y="2998215"/>
            <a:ext cx="893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smtClean="0"/>
              <a:t>DECIZIE</a:t>
            </a:r>
            <a:endParaRPr lang="en-US" dirty="0"/>
          </a:p>
        </p:txBody>
      </p:sp>
      <p:sp>
        <p:nvSpPr>
          <p:cNvPr id="20" name="Bent Arrow 19"/>
          <p:cNvSpPr/>
          <p:nvPr/>
        </p:nvSpPr>
        <p:spPr>
          <a:xfrm>
            <a:off x="1590373" y="1312715"/>
            <a:ext cx="592147" cy="153214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Bent Arrow 70"/>
          <p:cNvSpPr/>
          <p:nvPr/>
        </p:nvSpPr>
        <p:spPr>
          <a:xfrm flipH="1">
            <a:off x="6938032" y="1301468"/>
            <a:ext cx="542193" cy="149008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11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94148"/>
            <a:ext cx="8471043" cy="933600"/>
          </a:xfrm>
        </p:spPr>
        <p:txBody>
          <a:bodyPr anchor="t"/>
          <a:lstStyle/>
          <a:p>
            <a:r>
              <a:rPr lang="ro-RO" sz="4000" dirty="0"/>
              <a:t>Este momentul să afli care este modul în care puteți gestiona elementele care țin de influențarea pozitivă a percepțiilor din procesul de recrutare. 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8271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Arial"/>
              </a:rPr>
              <a:t>Interviul de minim 30 de puncte </a:t>
            </a:r>
            <a:endParaRPr lang="en-US" sz="2600" b="1" dirty="0">
              <a:solidFill>
                <a:schemeClr val="bg1"/>
              </a:solidFill>
              <a:latin typeface="Calibri"/>
              <a:ea typeface="Calibri"/>
              <a:cs typeface="Calibri"/>
              <a:sym typeface="Arial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462144" y="1155196"/>
            <a:ext cx="2391508" cy="3429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46883" y="1155196"/>
            <a:ext cx="2813538" cy="3429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446883" y="1155196"/>
            <a:ext cx="14067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462144" y="4584196"/>
            <a:ext cx="37982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868914" y="1669546"/>
            <a:ext cx="5855984" cy="17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2646936" y="1388250"/>
            <a:ext cx="6077962" cy="167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689603" y="4267271"/>
            <a:ext cx="33059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884177" y="3995628"/>
            <a:ext cx="28838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cxnSpLocks/>
          </p:cNvCxnSpPr>
          <p:nvPr/>
        </p:nvCxnSpPr>
        <p:spPr>
          <a:xfrm flipV="1">
            <a:off x="2120043" y="3636227"/>
            <a:ext cx="6604855" cy="20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cxnSpLocks/>
          </p:cNvCxnSpPr>
          <p:nvPr/>
        </p:nvCxnSpPr>
        <p:spPr>
          <a:xfrm flipV="1">
            <a:off x="2403683" y="3161880"/>
            <a:ext cx="6359315" cy="39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cxnSpLocks/>
          </p:cNvCxnSpPr>
          <p:nvPr/>
        </p:nvCxnSpPr>
        <p:spPr>
          <a:xfrm flipV="1">
            <a:off x="2716559" y="2650248"/>
            <a:ext cx="6008339" cy="60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189947" y="1169010"/>
            <a:ext cx="79554" cy="340058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017004" y="3990272"/>
            <a:ext cx="2326235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Acțiuni sau comportamente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436199" y="4292592"/>
            <a:ext cx="1450996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Mediu și context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338191" y="3697298"/>
            <a:ext cx="2339981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r>
              <a:rPr lang="ro-RO" dirty="0"/>
              <a:t>Competențe, abilități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896960" y="3142718"/>
            <a:ext cx="2891726" cy="509574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/>
            <a:r>
              <a:rPr lang="ro-RO" dirty="0"/>
              <a:t>Convingeri</a:t>
            </a:r>
          </a:p>
          <a:p>
            <a:pPr algn="ctr"/>
            <a:r>
              <a:rPr lang="ro-RO" dirty="0"/>
              <a:t>Limitatoare   Susținătoare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2138604" y="2790881"/>
            <a:ext cx="2261793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/>
            <a:r>
              <a:rPr lang="ro-RO" dirty="0"/>
              <a:t>Valori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05834" y="2421247"/>
            <a:ext cx="496126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r>
              <a:rPr lang="ro-RO" dirty="0"/>
              <a:t>ID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600178" y="1706412"/>
            <a:ext cx="1238605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/>
            <a:r>
              <a:rPr lang="ro-RO" dirty="0"/>
              <a:t>Familie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2557249" y="1387344"/>
            <a:ext cx="1238605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/>
            <a:r>
              <a:rPr lang="ro-RO" dirty="0"/>
              <a:t>Pasiuni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586148" y="1123588"/>
            <a:ext cx="1238605" cy="294131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/>
            <a:r>
              <a:rPr lang="ro-RO" dirty="0"/>
              <a:t>Umanitate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688422" y="4292592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1 pct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759681" y="1142175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9 pct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24051" y="3964158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2 pct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16942" y="3643752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3 pct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33845" y="3287109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4 pct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59681" y="2869696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5 pct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33844" y="2410398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6 pct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715133" y="1733394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7 pct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733845" y="1449697"/>
            <a:ext cx="545299" cy="294131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dirty="0"/>
              <a:t>8 pct</a:t>
            </a:r>
            <a:endParaRPr lang="en-US" dirty="0"/>
          </a:p>
        </p:txBody>
      </p:sp>
      <p:sp>
        <p:nvSpPr>
          <p:cNvPr id="3" name="CasetăText 2">
            <a:extLst>
              <a:ext uri="{FF2B5EF4-FFF2-40B4-BE49-F238E27FC236}">
                <a16:creationId xmlns="" xmlns:a16="http://schemas.microsoft.com/office/drawing/2014/main" id="{680B9E69-3F2E-4686-A49F-E5E27DD011D0}"/>
              </a:ext>
            </a:extLst>
          </p:cNvPr>
          <p:cNvSpPr txBox="1"/>
          <p:nvPr/>
        </p:nvSpPr>
        <p:spPr>
          <a:xfrm>
            <a:off x="4989431" y="905466"/>
            <a:ext cx="3735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Adeseori mă implic în </a:t>
            </a:r>
            <a:r>
              <a:rPr lang="ro-RO" dirty="0">
                <a:solidFill>
                  <a:srgbClr val="FF0000"/>
                </a:solidFill>
              </a:rPr>
              <a:t>cauze sociale și fac voluntariat. </a:t>
            </a:r>
          </a:p>
        </p:txBody>
      </p:sp>
      <p:sp>
        <p:nvSpPr>
          <p:cNvPr id="36" name="CasetăText 35">
            <a:extLst>
              <a:ext uri="{FF2B5EF4-FFF2-40B4-BE49-F238E27FC236}">
                <a16:creationId xmlns="" xmlns:a16="http://schemas.microsoft.com/office/drawing/2014/main" id="{4EF2072D-A189-4ECE-B2B2-690B0A998681}"/>
              </a:ext>
            </a:extLst>
          </p:cNvPr>
          <p:cNvSpPr txBox="1"/>
          <p:nvPr/>
        </p:nvSpPr>
        <p:spPr>
          <a:xfrm>
            <a:off x="4989433" y="1405019"/>
            <a:ext cx="3735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0000"/>
                </a:solidFill>
              </a:rPr>
              <a:t>Sunt pasionat </a:t>
            </a:r>
            <a:r>
              <a:rPr lang="ro-RO" dirty="0"/>
              <a:t>de IT și dezvoltare personală.</a:t>
            </a:r>
          </a:p>
        </p:txBody>
      </p:sp>
      <p:sp>
        <p:nvSpPr>
          <p:cNvPr id="37" name="CasetăText 36">
            <a:extLst>
              <a:ext uri="{FF2B5EF4-FFF2-40B4-BE49-F238E27FC236}">
                <a16:creationId xmlns="" xmlns:a16="http://schemas.microsoft.com/office/drawing/2014/main" id="{E9CA45E4-FA61-4D87-8EDF-8A540B44E7DA}"/>
              </a:ext>
            </a:extLst>
          </p:cNvPr>
          <p:cNvSpPr txBox="1"/>
          <p:nvPr/>
        </p:nvSpPr>
        <p:spPr>
          <a:xfrm>
            <a:off x="4989431" y="1649974"/>
            <a:ext cx="3735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Pentru mine cea mai bună echipă este cea în care suntem toți ca o </a:t>
            </a:r>
            <a:r>
              <a:rPr lang="ro-RO" dirty="0">
                <a:solidFill>
                  <a:srgbClr val="FF0000"/>
                </a:solidFill>
              </a:rPr>
              <a:t>familie</a:t>
            </a:r>
            <a:r>
              <a:rPr lang="ro-RO" dirty="0"/>
              <a:t>. </a:t>
            </a:r>
          </a:p>
        </p:txBody>
      </p:sp>
      <p:sp>
        <p:nvSpPr>
          <p:cNvPr id="40" name="CasetăText 39">
            <a:extLst>
              <a:ext uri="{FF2B5EF4-FFF2-40B4-BE49-F238E27FC236}">
                <a16:creationId xmlns="" xmlns:a16="http://schemas.microsoft.com/office/drawing/2014/main" id="{4E726EBA-CD8A-4412-84F1-B87FC89118B2}"/>
              </a:ext>
            </a:extLst>
          </p:cNvPr>
          <p:cNvSpPr txBox="1"/>
          <p:nvPr/>
        </p:nvSpPr>
        <p:spPr>
          <a:xfrm>
            <a:off x="4989431" y="2122829"/>
            <a:ext cx="3735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0000"/>
                </a:solidFill>
              </a:rPr>
              <a:t>Mă definesc</a:t>
            </a:r>
            <a:r>
              <a:rPr lang="ro-RO" dirty="0"/>
              <a:t> ca o persoană responsabilă, loială și determinată să performeze. </a:t>
            </a:r>
          </a:p>
        </p:txBody>
      </p:sp>
      <p:sp>
        <p:nvSpPr>
          <p:cNvPr id="60" name="CasetăText 59">
            <a:extLst>
              <a:ext uri="{FF2B5EF4-FFF2-40B4-BE49-F238E27FC236}">
                <a16:creationId xmlns="" xmlns:a16="http://schemas.microsoft.com/office/drawing/2014/main" id="{ECDC61F3-D3F7-4DEB-A8DE-7642A49AD448}"/>
              </a:ext>
            </a:extLst>
          </p:cNvPr>
          <p:cNvSpPr txBox="1"/>
          <p:nvPr/>
        </p:nvSpPr>
        <p:spPr>
          <a:xfrm>
            <a:off x="4992377" y="2693089"/>
            <a:ext cx="3735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0000"/>
                </a:solidFill>
              </a:rPr>
              <a:t>Pentru mine sunt importante </a:t>
            </a:r>
            <a:r>
              <a:rPr lang="ro-RO" dirty="0"/>
              <a:t>comunicarea deschisă, munca în echipă și dezvoltarea. </a:t>
            </a:r>
          </a:p>
        </p:txBody>
      </p:sp>
      <p:sp>
        <p:nvSpPr>
          <p:cNvPr id="61" name="CasetăText 60">
            <a:extLst>
              <a:ext uri="{FF2B5EF4-FFF2-40B4-BE49-F238E27FC236}">
                <a16:creationId xmlns="" xmlns:a16="http://schemas.microsoft.com/office/drawing/2014/main" id="{F631EE2C-50D5-49CD-BADA-8145ABC95832}"/>
              </a:ext>
            </a:extLst>
          </p:cNvPr>
          <p:cNvSpPr txBox="1"/>
          <p:nvPr/>
        </p:nvSpPr>
        <p:spPr>
          <a:xfrm>
            <a:off x="4992377" y="3177120"/>
            <a:ext cx="3735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0000"/>
                </a:solidFill>
              </a:rPr>
              <a:t>Cred că </a:t>
            </a:r>
            <a:r>
              <a:rPr lang="ro-RO" dirty="0"/>
              <a:t>am cunoștințele și determinarea necesare pentru a reuși în acest rol. </a:t>
            </a:r>
          </a:p>
        </p:txBody>
      </p:sp>
      <p:cxnSp>
        <p:nvCxnSpPr>
          <p:cNvPr id="62" name="Straight Connector 34">
            <a:extLst>
              <a:ext uri="{FF2B5EF4-FFF2-40B4-BE49-F238E27FC236}">
                <a16:creationId xmlns="" xmlns:a16="http://schemas.microsoft.com/office/drawing/2014/main" id="{681B06C3-E322-4C32-9A40-26A38D83B0F6}"/>
              </a:ext>
            </a:extLst>
          </p:cNvPr>
          <p:cNvCxnSpPr>
            <a:cxnSpLocks/>
          </p:cNvCxnSpPr>
          <p:nvPr/>
        </p:nvCxnSpPr>
        <p:spPr>
          <a:xfrm>
            <a:off x="3248138" y="2107536"/>
            <a:ext cx="5476760" cy="20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tăText 3">
            <a:extLst>
              <a:ext uri="{FF2B5EF4-FFF2-40B4-BE49-F238E27FC236}">
                <a16:creationId xmlns="" xmlns:a16="http://schemas.microsoft.com/office/drawing/2014/main" id="{DA18338A-B1BD-445E-9BE4-3D6AB20F262D}"/>
              </a:ext>
            </a:extLst>
          </p:cNvPr>
          <p:cNvSpPr txBox="1"/>
          <p:nvPr/>
        </p:nvSpPr>
        <p:spPr>
          <a:xfrm>
            <a:off x="5434258" y="4357616"/>
            <a:ext cx="1138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b="1" dirty="0">
                <a:hlinkClick r:id="rId2"/>
              </a:rPr>
              <a:t>Link articol</a:t>
            </a:r>
            <a:endParaRPr lang="ro-RO" b="1" dirty="0"/>
          </a:p>
        </p:txBody>
      </p:sp>
    </p:spTree>
    <p:extLst>
      <p:ext uri="{BB962C8B-B14F-4D97-AF65-F5344CB8AC3E}">
        <p14:creationId xmlns:p14="http://schemas.microsoft.com/office/powerpoint/2010/main" val="309407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7" grpId="0"/>
      <p:bldP spid="58" grpId="0"/>
      <p:bldP spid="5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94148"/>
            <a:ext cx="8471043" cy="933600"/>
          </a:xfrm>
        </p:spPr>
        <p:txBody>
          <a:bodyPr anchor="t"/>
          <a:lstStyle/>
          <a:p>
            <a:r>
              <a:rPr lang="ro-RO" sz="4000" dirty="0">
                <a:solidFill>
                  <a:schemeClr val="bg1"/>
                </a:solidFill>
              </a:rPr>
              <a:t>1. </a:t>
            </a:r>
            <a:r>
              <a:rPr lang="en-US" sz="4000" dirty="0" err="1">
                <a:solidFill>
                  <a:schemeClr val="bg1"/>
                </a:solidFill>
              </a:rPr>
              <a:t>Criteriile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aduc</a:t>
            </a:r>
            <a:r>
              <a:rPr lang="en-US" sz="4000" dirty="0">
                <a:solidFill>
                  <a:schemeClr val="bg1"/>
                </a:solidFill>
              </a:rPr>
              <a:t> CLARITATE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ro-RO" sz="4000" dirty="0">
                <a:solidFill>
                  <a:schemeClr val="bg1"/>
                </a:solidFill>
              </a:rPr>
              <a:t/>
            </a:r>
            <a:br>
              <a:rPr lang="ro-RO" sz="4000" dirty="0">
                <a:solidFill>
                  <a:schemeClr val="bg1"/>
                </a:solidFill>
              </a:rPr>
            </a:br>
            <a:r>
              <a:rPr lang="ro-RO" sz="4000" dirty="0">
                <a:solidFill>
                  <a:schemeClr val="bg1"/>
                </a:solidFill>
              </a:rPr>
              <a:t>2. </a:t>
            </a:r>
            <a:r>
              <a:rPr lang="en-US" sz="4000" dirty="0" err="1">
                <a:solidFill>
                  <a:schemeClr val="bg1"/>
                </a:solidFill>
              </a:rPr>
              <a:t>Autocunoa</a:t>
            </a:r>
            <a:r>
              <a:rPr lang="ro-RO" sz="4000" dirty="0">
                <a:solidFill>
                  <a:schemeClr val="bg1"/>
                </a:solidFill>
              </a:rPr>
              <a:t>șterea aduce </a:t>
            </a:r>
            <a:br>
              <a:rPr lang="ro-RO" sz="4000" dirty="0">
                <a:solidFill>
                  <a:schemeClr val="bg1"/>
                </a:solidFill>
              </a:rPr>
            </a:br>
            <a:r>
              <a:rPr lang="ro-RO" sz="4000" dirty="0">
                <a:solidFill>
                  <a:schemeClr val="bg1"/>
                </a:solidFill>
              </a:rPr>
              <a:t>ÎNCREDERE ÎN SINE</a:t>
            </a:r>
            <a:br>
              <a:rPr lang="ro-RO" sz="4000" dirty="0">
                <a:solidFill>
                  <a:schemeClr val="bg1"/>
                </a:solidFill>
              </a:rPr>
            </a:br>
            <a:r>
              <a:rPr lang="ro-RO" sz="4000" dirty="0">
                <a:solidFill>
                  <a:schemeClr val="bg1"/>
                </a:solidFill>
              </a:rPr>
              <a:t/>
            </a:r>
            <a:br>
              <a:rPr lang="ro-RO" sz="4000" dirty="0">
                <a:solidFill>
                  <a:schemeClr val="bg1"/>
                </a:solidFill>
              </a:rPr>
            </a:br>
            <a:r>
              <a:rPr lang="ro-RO" sz="4000" dirty="0">
                <a:solidFill>
                  <a:srgbClr val="FFFF00"/>
                </a:solidFill>
              </a:rPr>
              <a:t>3. Structura aduce REZULTATE</a:t>
            </a:r>
            <a:r>
              <a:rPr lang="ro-RO" sz="4000" dirty="0">
                <a:solidFill>
                  <a:schemeClr val="bg1"/>
                </a:solidFill>
              </a:rPr>
              <a:t/>
            </a:r>
            <a:br>
              <a:rPr lang="ro-RO" sz="4000" dirty="0">
                <a:solidFill>
                  <a:schemeClr val="bg1"/>
                </a:solidFill>
              </a:rPr>
            </a:b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9487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17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0" y="-1"/>
            <a:ext cx="9144000" cy="46767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780187" y="853695"/>
            <a:ext cx="7823200" cy="1639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ro-RO" sz="3200" dirty="0">
                <a:solidFill>
                  <a:schemeClr val="bg2">
                    <a:lumMod val="50000"/>
                  </a:schemeClr>
                </a:solidFill>
                <a:latin typeface="+mn-lt"/>
                <a:ea typeface="Calibri"/>
                <a:cs typeface="Calibri"/>
                <a:sym typeface="Calibri"/>
              </a:rPr>
              <a:t>Industria de IT este singura industrie în care toată lumea are o șansă. </a:t>
            </a:r>
          </a:p>
          <a:p>
            <a:pPr lvl="0">
              <a:buClr>
                <a:srgbClr val="FFFFFF"/>
              </a:buClr>
            </a:pPr>
            <a:r>
              <a:rPr lang="ro-RO" sz="3200" b="0" i="0" u="none" strike="noStrike" cap="none" dirty="0">
                <a:solidFill>
                  <a:schemeClr val="bg2">
                    <a:lumMod val="50000"/>
                  </a:schemeClr>
                </a:solidFill>
                <a:latin typeface="+mn-lt"/>
                <a:ea typeface="Calibri"/>
                <a:cs typeface="Calibri"/>
                <a:sym typeface="Calibri"/>
              </a:rPr>
              <a:t>Este atât de mare nevoie de oameni buni, cu valori, dornici să înve</a:t>
            </a:r>
            <a:r>
              <a:rPr lang="ro-RO" sz="3200" dirty="0">
                <a:solidFill>
                  <a:schemeClr val="bg2">
                    <a:lumMod val="50000"/>
                  </a:schemeClr>
                </a:solidFill>
                <a:latin typeface="+mn-lt"/>
                <a:ea typeface="Calibri"/>
                <a:cs typeface="Calibri"/>
                <a:sym typeface="Calibri"/>
              </a:rPr>
              <a:t>țe și să performeze, că ”trecutul” nu contează. Dimpotrivă, poate fi un avantaj. </a:t>
            </a:r>
            <a:endParaRPr lang="ro-RO" sz="3200" b="0" i="0" u="none" strike="noStrike" cap="none" dirty="0">
              <a:solidFill>
                <a:schemeClr val="bg2">
                  <a:lumMod val="50000"/>
                </a:schemeClr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55536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ro-RO" sz="1000" b="1" dirty="0" smtClean="0">
                <a:latin typeface="Arial"/>
                <a:ea typeface="Arial"/>
                <a:cs typeface="Arial"/>
                <a:sym typeface="Arial"/>
              </a:rPr>
              <a:t>022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18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457200" y="212325"/>
            <a:ext cx="82389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Ce caută angajatorii la un candidat?</a:t>
            </a:r>
            <a:endParaRPr sz="2000" b="0" i="0" u="none" strike="noStrike" cap="none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4890498" y="981010"/>
            <a:ext cx="3482939" cy="2296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ro-RO" sz="1800" dirty="0">
                <a:solidFill>
                  <a:schemeClr val="bg2"/>
                </a:solidFill>
              </a:rPr>
              <a:t>Cele mai apreciate abilități: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C</a:t>
            </a:r>
            <a:r>
              <a:rPr lang="vi-VN" sz="1800" dirty="0">
                <a:solidFill>
                  <a:schemeClr val="bg2"/>
                </a:solidFill>
              </a:rPr>
              <a:t>omunicare</a:t>
            </a:r>
            <a:r>
              <a:rPr lang="ro-RO" sz="1800" dirty="0">
                <a:solidFill>
                  <a:schemeClr val="bg2"/>
                </a:solidFill>
              </a:rPr>
              <a:t>a</a:t>
            </a:r>
            <a:r>
              <a:rPr lang="vi-VN" sz="1800" dirty="0">
                <a:solidFill>
                  <a:schemeClr val="bg2"/>
                </a:solidFill>
              </a:rPr>
              <a:t> </a:t>
            </a:r>
            <a:r>
              <a:rPr lang="ro-RO" sz="1800" dirty="0">
                <a:solidFill>
                  <a:schemeClr val="bg2"/>
                </a:solidFill>
              </a:rPr>
              <a:t>asertivă </a:t>
            </a:r>
            <a:r>
              <a:rPr lang="vi-VN" sz="1800" dirty="0">
                <a:solidFill>
                  <a:schemeClr val="bg2"/>
                </a:solidFill>
              </a:rPr>
              <a:t>(83%)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R</a:t>
            </a:r>
            <a:r>
              <a:rPr lang="vi-VN" sz="1800" dirty="0">
                <a:solidFill>
                  <a:schemeClr val="bg2"/>
                </a:solidFill>
              </a:rPr>
              <a:t>ezolvarea problemelor </a:t>
            </a:r>
            <a:r>
              <a:rPr lang="ro-RO" sz="1800" dirty="0">
                <a:solidFill>
                  <a:schemeClr val="bg2"/>
                </a:solidFill>
              </a:rPr>
              <a:t>  </a:t>
            </a:r>
            <a:r>
              <a:rPr lang="vi-VN" sz="1800" dirty="0">
                <a:solidFill>
                  <a:schemeClr val="bg2"/>
                </a:solidFill>
              </a:rPr>
              <a:t>(82% dintre angajatori)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M</a:t>
            </a:r>
            <a:r>
              <a:rPr lang="vi-VN" sz="1800" dirty="0">
                <a:solidFill>
                  <a:schemeClr val="bg2"/>
                </a:solidFill>
              </a:rPr>
              <a:t>unca în echipă (81%)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Autogestionarea</a:t>
            </a:r>
            <a:r>
              <a:rPr lang="vi-VN" sz="1800" dirty="0">
                <a:solidFill>
                  <a:schemeClr val="bg2"/>
                </a:solidFill>
              </a:rPr>
              <a:t> (72%)</a:t>
            </a:r>
            <a:endParaRPr lang="ro-RO" sz="1800" dirty="0">
              <a:solidFill>
                <a:schemeClr val="bg2"/>
              </a:solidFill>
            </a:endParaRPr>
          </a:p>
        </p:txBody>
      </p:sp>
      <p:sp>
        <p:nvSpPr>
          <p:cNvPr id="7" name="Google Shape;109;p16"/>
          <p:cNvSpPr txBox="1"/>
          <p:nvPr/>
        </p:nvSpPr>
        <p:spPr>
          <a:xfrm>
            <a:off x="457200" y="948215"/>
            <a:ext cx="4239562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ro-RO" sz="1800" dirty="0">
                <a:solidFill>
                  <a:schemeClr val="bg2"/>
                </a:solidFill>
              </a:rPr>
              <a:t>Abilități care te scot în evidență: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ai capacitate de analiz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fii pasionat de </a:t>
            </a:r>
            <a:r>
              <a:rPr lang="ro-RO" sz="1800" dirty="0">
                <a:solidFill>
                  <a:schemeClr val="bg2"/>
                </a:solidFill>
              </a:rPr>
              <a:t>ceea ce </a:t>
            </a:r>
            <a:r>
              <a:rPr lang="it-IT" sz="1800" dirty="0">
                <a:solidFill>
                  <a:schemeClr val="bg2"/>
                </a:solidFill>
              </a:rPr>
              <a:t>f</a:t>
            </a:r>
            <a:r>
              <a:rPr lang="ro-RO" sz="1800" dirty="0">
                <a:solidFill>
                  <a:schemeClr val="bg2"/>
                </a:solidFill>
              </a:rPr>
              <a:t>aci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</a:t>
            </a:r>
            <a:r>
              <a:rPr lang="ro-RO" sz="1800" dirty="0">
                <a:solidFill>
                  <a:schemeClr val="bg2"/>
                </a:solidFill>
              </a:rPr>
              <a:t>î</a:t>
            </a:r>
            <a:r>
              <a:rPr lang="it-IT" sz="1800" dirty="0">
                <a:solidFill>
                  <a:schemeClr val="bg2"/>
                </a:solidFill>
              </a:rPr>
              <a:t>nve</a:t>
            </a:r>
            <a:r>
              <a:rPr lang="ro-RO" sz="1800" dirty="0">
                <a:solidFill>
                  <a:schemeClr val="bg2"/>
                </a:solidFill>
              </a:rPr>
              <a:t>ț</a:t>
            </a:r>
            <a:r>
              <a:rPr lang="it-IT" sz="1800" dirty="0">
                <a:solidFill>
                  <a:schemeClr val="bg2"/>
                </a:solidFill>
              </a:rPr>
              <a:t>i continuu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</a:t>
            </a:r>
            <a:r>
              <a:rPr lang="ro-RO" sz="1800" dirty="0">
                <a:solidFill>
                  <a:schemeClr val="bg2"/>
                </a:solidFill>
              </a:rPr>
              <a:t>ai curaj să </a:t>
            </a:r>
            <a:r>
              <a:rPr lang="it-IT" sz="1800" dirty="0">
                <a:solidFill>
                  <a:schemeClr val="bg2"/>
                </a:solidFill>
              </a:rPr>
              <a:t>inovezi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fii orientat spre rezultate</a:t>
            </a:r>
            <a:endParaRPr lang="ro-RO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</a:t>
            </a:r>
            <a:r>
              <a:rPr lang="ro-RO" sz="1800" dirty="0">
                <a:solidFill>
                  <a:schemeClr val="bg2"/>
                </a:solidFill>
              </a:rPr>
              <a:t>fii calm și cordial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it-IT" sz="1800" dirty="0">
                <a:solidFill>
                  <a:schemeClr val="bg2"/>
                </a:solidFill>
              </a:rPr>
              <a:t>S</a:t>
            </a:r>
            <a:r>
              <a:rPr lang="ro-RO" sz="1800" dirty="0">
                <a:solidFill>
                  <a:schemeClr val="bg2"/>
                </a:solidFill>
              </a:rPr>
              <a:t>ă</a:t>
            </a:r>
            <a:r>
              <a:rPr lang="it-IT" sz="1800" dirty="0">
                <a:solidFill>
                  <a:schemeClr val="bg2"/>
                </a:solidFill>
              </a:rPr>
              <a:t> fii proactiv</a:t>
            </a:r>
            <a:endParaRPr lang="ro-RO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Să ai un plan pentru tine</a:t>
            </a:r>
            <a:endParaRPr lang="it-IT" sz="1800" dirty="0">
              <a:solidFill>
                <a:schemeClr val="bg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846" y="3476562"/>
            <a:ext cx="1062406" cy="106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7763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19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4679100" y="1290726"/>
            <a:ext cx="39069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457200" y="818127"/>
            <a:ext cx="8128800" cy="26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Gândirea tehnică + Motivația + Atitudinea!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7030A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Gândirea tehnică înseamnă să iei o problemă și să știi să gândești logic pașii spre o soluție, chiar dacă nu știi direct soluția  </a:t>
            </a:r>
            <a:endParaRPr sz="2000" dirty="0">
              <a:solidFill>
                <a:schemeClr val="bg2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endParaRPr lang="ro-RO" sz="2000" dirty="0">
              <a:solidFill>
                <a:schemeClr val="bg2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Motivația e dată de obiective și criterii și valori personale clare, plus convingerea că merit să am succes, să reușesc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endParaRPr lang="ro-RO" sz="2000" dirty="0">
              <a:solidFill>
                <a:schemeClr val="bg2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Atitudinea faină vine din inteligență emoțională, plus abilitatea de a comunica asertiv: cu claritate, autentic, empatic, </a:t>
            </a:r>
            <a:r>
              <a:rPr lang="ro-RO" sz="2000" dirty="0" err="1">
                <a:solidFill>
                  <a:schemeClr val="bg2"/>
                </a:solidFill>
              </a:rPr>
              <a:t>colaborativ</a:t>
            </a:r>
            <a:r>
              <a:rPr lang="ro-RO" sz="2000" dirty="0">
                <a:solidFill>
                  <a:schemeClr val="bg2"/>
                </a:solidFill>
              </a:rPr>
              <a:t> și constructiv, adică orientat spre soluție</a:t>
            </a:r>
            <a:endParaRPr sz="2000" dirty="0"/>
          </a:p>
        </p:txBody>
      </p:sp>
      <p:sp>
        <p:nvSpPr>
          <p:cNvPr id="8" name="Google Shape;126;p18">
            <a:extLst>
              <a:ext uri="{FF2B5EF4-FFF2-40B4-BE49-F238E27FC236}">
                <a16:creationId xmlns="" xmlns:a16="http://schemas.microsoft.com/office/drawing/2014/main" id="{3089BE2C-0CEA-4D4B-B601-E0110D33AF29}"/>
              </a:ext>
            </a:extLst>
          </p:cNvPr>
          <p:cNvSpPr txBox="1"/>
          <p:nvPr/>
        </p:nvSpPr>
        <p:spPr>
          <a:xfrm>
            <a:off x="479220" y="224517"/>
            <a:ext cx="717253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Ce contează la juniori? 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9007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154166" y="959993"/>
            <a:ext cx="5229546" cy="3525784"/>
          </a:xfrm>
          <a:prstGeom prst="rect">
            <a:avLst/>
          </a:prstGeom>
        </p:spPr>
        <p:txBody>
          <a:bodyPr wrap="square" lIns="77925" tIns="38963" rIns="77925" bIns="38963">
            <a:spAutoFit/>
          </a:bodyPr>
          <a:lstStyle/>
          <a:p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 absolvit Universitatea “Politehnică” din București, facultatea de Energetică, dar am construit o carieră de 25 de ani î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 marketing,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vânzări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și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business development.</a:t>
            </a:r>
          </a:p>
          <a:p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După </a:t>
            </a:r>
            <a:r>
              <a:rPr lang="ro-RO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ani petrecuți prin diverse corporații, am în</a:t>
            </a:r>
            <a:r>
              <a:rPr lang="en-US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iințat compania de training, consultanță și executive coaching VALORIA.</a:t>
            </a:r>
          </a:p>
          <a:p>
            <a:endParaRPr lang="ro-RO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Lucrăm cu antreprenori, manageri și echipe de conducere ca să îi ajutăm să își dezvolte companiile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iuni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Psihologia, călătoriile, fizica cuantică</a:t>
            </a:r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Locurile preferate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Rodos, Valencia, Oradea, Madrid</a:t>
            </a:r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Valori personale</a:t>
            </a:r>
            <a:r>
              <a:rPr lang="en-GB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o-RO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Leadership, Cunoaștere, Pasiune</a:t>
            </a:r>
          </a:p>
        </p:txBody>
      </p:sp>
      <p:pic>
        <p:nvPicPr>
          <p:cNvPr id="14" name="Picture Placeholder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5" t="1696" r="13313" b="-1696"/>
          <a:stretch/>
        </p:blipFill>
        <p:spPr>
          <a:xfrm>
            <a:off x="783914" y="974758"/>
            <a:ext cx="1692520" cy="1645151"/>
          </a:xfrm>
          <a:prstGeom prst="ellipse">
            <a:avLst/>
          </a:prstGeom>
          <a:blipFill dpi="0" rotWithShape="1">
            <a:blip r:embed="rId3" cstate="print"/>
            <a:srcRect/>
            <a:stretch>
              <a:fillRect t="-1000" b="-10000"/>
            </a:stretch>
          </a:blipFill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422031" y="219076"/>
            <a:ext cx="8299938" cy="352424"/>
          </a:xfrm>
          <a:prstGeom prst="rect">
            <a:avLst/>
          </a:prstGeom>
        </p:spPr>
        <p:txBody>
          <a:bodyPr vert="horz" lIns="77925" tIns="38963" rIns="77925" bIns="38963" rtlCol="0" anchor="b">
            <a:normAutofit lnSpcReduction="10000"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en-GB"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ro-RO" sz="2000" dirty="0">
                <a:solidFill>
                  <a:schemeClr val="tx1"/>
                </a:solidFill>
              </a:rPr>
              <a:t>Experiență și competență. </a:t>
            </a:r>
            <a:r>
              <a:rPr lang="en-GB" sz="2000" dirty="0">
                <a:solidFill>
                  <a:srgbClr val="091E2D"/>
                </a:solidFill>
              </a:rPr>
              <a:t>Elena </a:t>
            </a:r>
            <a:r>
              <a:rPr lang="en-GB" sz="2000" dirty="0" err="1">
                <a:solidFill>
                  <a:srgbClr val="091E2D"/>
                </a:solidFill>
              </a:rPr>
              <a:t>Badea</a:t>
            </a:r>
            <a:r>
              <a:rPr lang="en-GB" sz="2000" dirty="0">
                <a:solidFill>
                  <a:srgbClr val="091E2D"/>
                </a:solidFill>
              </a:rPr>
              <a:t>. </a:t>
            </a:r>
            <a:endParaRPr lang="en-US" sz="2000" dirty="0">
              <a:solidFill>
                <a:srgbClr val="091E2D"/>
              </a:solidFill>
            </a:endParaRPr>
          </a:p>
        </p:txBody>
      </p:sp>
      <p:sp>
        <p:nvSpPr>
          <p:cNvPr id="18" name="Text Placeholder 8"/>
          <p:cNvSpPr txBox="1">
            <a:spLocks/>
          </p:cNvSpPr>
          <p:nvPr/>
        </p:nvSpPr>
        <p:spPr>
          <a:xfrm>
            <a:off x="482883" y="2801646"/>
            <a:ext cx="2434975" cy="127719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lIns="77925" tIns="38963" rIns="77925" bIns="38963" anchor="t"/>
          <a:lstStyle>
            <a:lvl1pPr marL="4572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144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573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7145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717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o-RO" sz="1300" b="1" dirty="0">
                <a:latin typeface="Arial Narrow" pitchFamily="34" charset="0"/>
              </a:rPr>
              <a:t>E-mail: elena.badea@valoria.ro</a:t>
            </a:r>
            <a:br>
              <a:rPr lang="ro-RO" sz="1300" b="1" dirty="0">
                <a:latin typeface="Arial Narrow" pitchFamily="34" charset="0"/>
              </a:rPr>
            </a:br>
            <a:r>
              <a:rPr lang="ro-RO" sz="1300" b="1" dirty="0">
                <a:latin typeface="Arial Narrow" pitchFamily="34" charset="0"/>
              </a:rPr>
              <a:t>Telefon: 0</a:t>
            </a:r>
            <a:r>
              <a:rPr lang="en-US" sz="1300" b="1" dirty="0">
                <a:latin typeface="Arial Narrow" pitchFamily="34" charset="0"/>
              </a:rPr>
              <a:t> </a:t>
            </a:r>
            <a:r>
              <a:rPr lang="ro-RO" sz="1300" b="1" dirty="0">
                <a:latin typeface="Arial Narrow" pitchFamily="34" charset="0"/>
              </a:rPr>
              <a:t>726-13.99.02</a:t>
            </a:r>
          </a:p>
          <a:p>
            <a:pPr marL="0" indent="0" algn="ctr">
              <a:buNone/>
            </a:pPr>
            <a:endParaRPr lang="ro-RO" sz="1300" b="1" dirty="0">
              <a:latin typeface="Arial Narrow" pitchFamily="34" charset="0"/>
            </a:endParaRPr>
          </a:p>
          <a:p>
            <a:pPr marL="0" indent="0" algn="ctr">
              <a:buNone/>
            </a:pPr>
            <a:r>
              <a:rPr lang="ro-RO" sz="1300" b="1" dirty="0">
                <a:latin typeface="Arial Narrow" pitchFamily="34" charset="0"/>
              </a:rPr>
              <a:t>Strategic Marketing Consultant</a:t>
            </a:r>
          </a:p>
          <a:p>
            <a:pPr marL="0" indent="0" algn="ctr">
              <a:buNone/>
            </a:pPr>
            <a:r>
              <a:rPr lang="ro-RO" sz="1300" b="1" dirty="0">
                <a:latin typeface="Arial Narrow" pitchFamily="34" charset="0"/>
              </a:rPr>
              <a:t>Executive Coach &amp; Mentor</a:t>
            </a:r>
          </a:p>
        </p:txBody>
      </p:sp>
    </p:spTree>
    <p:extLst>
      <p:ext uri="{BB962C8B-B14F-4D97-AF65-F5344CB8AC3E}">
        <p14:creationId xmlns:p14="http://schemas.microsoft.com/office/powerpoint/2010/main" val="195441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20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357299" y="212325"/>
            <a:ext cx="5838017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2"/>
              </a:buClr>
              <a:buFont typeface="Arial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Etapele pentru un găsirea unui JOB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81;p14"/>
          <p:cNvGrpSpPr/>
          <p:nvPr/>
        </p:nvGrpSpPr>
        <p:grpSpPr>
          <a:xfrm>
            <a:off x="359320" y="1283631"/>
            <a:ext cx="2192104" cy="2127392"/>
            <a:chOff x="2020" y="1526690"/>
            <a:chExt cx="2192104" cy="1608496"/>
          </a:xfrm>
        </p:grpSpPr>
        <p:sp>
          <p:nvSpPr>
            <p:cNvPr id="82" name="Google Shape;82;p14"/>
            <p:cNvSpPr/>
            <p:nvPr/>
          </p:nvSpPr>
          <p:spPr>
            <a:xfrm>
              <a:off x="2020" y="1526690"/>
              <a:ext cx="2192104" cy="1608496"/>
            </a:xfrm>
            <a:prstGeom prst="roundRect">
              <a:avLst>
                <a:gd name="adj" fmla="val 1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 txBox="1"/>
            <p:nvPr/>
          </p:nvSpPr>
          <p:spPr>
            <a:xfrm>
              <a:off x="49131" y="1573801"/>
              <a:ext cx="2097882" cy="151427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49525" tIns="49525" rIns="49525" bIns="495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1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Activit</a:t>
              </a:r>
              <a:r>
                <a:rPr lang="ro-RO" sz="1300" b="1" dirty="0">
                  <a:solidFill>
                    <a:schemeClr val="bg2">
                      <a:lumMod val="50000"/>
                    </a:schemeClr>
                  </a:solidFill>
                </a:rPr>
                <a:t>ăți pre-interviu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lvl="0" algn="ctr">
                <a:lnSpc>
                  <a:spcPct val="90000"/>
                </a:lnSpc>
                <a:spcBef>
                  <a:spcPts val="455"/>
                </a:spcBef>
                <a:buClr>
                  <a:schemeClr val="lt1"/>
                </a:buClr>
              </a:pPr>
              <a:r>
                <a:rPr lang="ro-RO" sz="1300" dirty="0">
                  <a:solidFill>
                    <a:schemeClr val="bg2">
                      <a:lumMod val="50000"/>
                    </a:schemeClr>
                  </a:solidFill>
                </a:rPr>
                <a:t>Fă o cercetare a joburilor dar și a angajatorilor, de exemplu pe site-ul</a:t>
              </a:r>
            </a:p>
            <a:p>
              <a:pPr lvl="0" algn="ctr">
                <a:lnSpc>
                  <a:spcPct val="90000"/>
                </a:lnSpc>
                <a:spcBef>
                  <a:spcPts val="455"/>
                </a:spcBef>
                <a:buClr>
                  <a:schemeClr val="lt1"/>
                </a:buClr>
              </a:pPr>
              <a:r>
                <a:rPr lang="ro-RO" sz="1300" dirty="0">
                  <a:solidFill>
                    <a:schemeClr val="bg2">
                      <a:lumMod val="50000"/>
                    </a:schemeClr>
                  </a:solidFill>
                </a:rPr>
                <a:t>Undelucram.ro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Pregătește-ți Cvul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dirty="0">
                  <a:solidFill>
                    <a:schemeClr val="bg2">
                      <a:lumMod val="50000"/>
                    </a:schemeClr>
                  </a:solidFill>
                </a:rPr>
                <a:t>Actualizează-ți profilul de LinkedIn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17" name="Google Shape;109;p16"/>
          <p:cNvSpPr txBox="1"/>
          <p:nvPr/>
        </p:nvSpPr>
        <p:spPr>
          <a:xfrm>
            <a:off x="2799707" y="786618"/>
            <a:ext cx="5923053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ro-RO" sz="1800" dirty="0">
                <a:solidFill>
                  <a:schemeClr val="bg2"/>
                </a:solidFill>
              </a:rPr>
              <a:t>Activități pre-interviu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Citește articole despre industria de IT, procesul de recrutare, abilitățile și competențele căutate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Citește despre și fă-ți o listă cu companiile la care  ți-ar plăcea să lucrezi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Vizualizează-le profilul pe Undelucram.ro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Vorbește cu prieteni, mentori, cunoscuți despre locul unde lucrează ei în IT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Fă-ți un tabel în excel cu firmele/joburile la care aplici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Pregătește-ți CVul și profilul de LinkedIn</a:t>
            </a:r>
          </a:p>
        </p:txBody>
      </p:sp>
    </p:spTree>
    <p:extLst>
      <p:ext uri="{BB962C8B-B14F-4D97-AF65-F5344CB8AC3E}">
        <p14:creationId xmlns:p14="http://schemas.microsoft.com/office/powerpoint/2010/main" val="29643190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21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357299" y="212325"/>
            <a:ext cx="5838017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Etapele pentru un găsirea unui JOB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457200" y="1510773"/>
            <a:ext cx="2140127" cy="1608496"/>
          </a:xfrm>
          <a:prstGeom prst="roundRect">
            <a:avLst>
              <a:gd name="adj" fmla="val 10000"/>
            </a:avLst>
          </a:prstGeom>
          <a:solidFill>
            <a:schemeClr val="accent6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/>
          <p:nvPr/>
        </p:nvSpPr>
        <p:spPr>
          <a:xfrm>
            <a:off x="504311" y="1557884"/>
            <a:ext cx="2045905" cy="151427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49525" tIns="49525" rIns="49525" bIns="495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1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Abordarea interviului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DOs and </a:t>
            </a:r>
            <a:r>
              <a:rPr lang="ro-RO" sz="1300" dirty="0">
                <a:solidFill>
                  <a:schemeClr val="bg2">
                    <a:lumMod val="50000"/>
                  </a:schemeClr>
                </a:solidFill>
              </a:rPr>
              <a:t>DONT</a:t>
            </a: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s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Limbajul non-verbal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Adresarea întrebărilor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Discuția despre salariu</a:t>
            </a:r>
            <a:endParaRPr sz="1300" b="0" i="0" u="none" strike="noStrike" cap="none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9;p16"/>
          <p:cNvSpPr txBox="1"/>
          <p:nvPr/>
        </p:nvSpPr>
        <p:spPr>
          <a:xfrm>
            <a:off x="2799707" y="788670"/>
            <a:ext cx="5748391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ro-RO" sz="1800" dirty="0">
                <a:solidFill>
                  <a:schemeClr val="bg2"/>
                </a:solidFill>
              </a:rPr>
              <a:t>Abordarea interviului: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Printează-ți lista de întrebări trimisă și exersează răspunsurile cu un prieten/cunoscut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Conștientizează-ți limbajul non-verbal și fă ”stealth mirroring” în primele cinci minute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Dă-ți voie să pui și tu întrebări (pregătește câteva)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Aplică tehnica interviului de 30 de puncte 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Fii pregătit să ai discuția despre salariu adică să spui un interval. 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Câștigă puncte cu un </a:t>
            </a:r>
            <a:r>
              <a:rPr lang="ro-RO" sz="1800" b="1" i="1" dirty="0">
                <a:solidFill>
                  <a:schemeClr val="bg2"/>
                </a:solidFill>
              </a:rPr>
              <a:t>follow up note </a:t>
            </a:r>
            <a:r>
              <a:rPr lang="ro-RO" sz="1800" dirty="0">
                <a:solidFill>
                  <a:schemeClr val="bg2"/>
                </a:solidFill>
              </a:rPr>
              <a:t>smart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endParaRPr lang="it-IT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3190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9550"/>
            <a:ext cx="8471043" cy="933600"/>
          </a:xfrm>
        </p:spPr>
        <p:txBody>
          <a:bodyPr anchor="t"/>
          <a:lstStyle/>
          <a:p>
            <a:r>
              <a:rPr lang="ro-RO" sz="2200" b="1" dirty="0"/>
              <a:t>Recomandări importante pentru SUCCES la video interviu</a:t>
            </a:r>
            <a:r>
              <a:rPr lang="ro-RO" sz="2200" dirty="0"/>
              <a:t/>
            </a:r>
            <a:br>
              <a:rPr lang="ro-RO" sz="2200" dirty="0"/>
            </a:br>
            <a:r>
              <a:rPr lang="ro-RO" sz="2200" dirty="0"/>
              <a:t/>
            </a:r>
            <a:br>
              <a:rPr lang="ro-RO" sz="2200" dirty="0"/>
            </a:br>
            <a:r>
              <a:rPr lang="ro-RO" sz="2200" dirty="0"/>
              <a:t>1. Asigură-te că privești direct la camera laptopului. Interlocutorul va simți implicare și conectare. </a:t>
            </a:r>
            <a:br>
              <a:rPr lang="ro-RO" sz="2200" dirty="0"/>
            </a:br>
            <a:r>
              <a:rPr lang="ro-RO" sz="2200" dirty="0"/>
              <a:t/>
            </a:r>
            <a:br>
              <a:rPr lang="ro-RO" sz="2200" dirty="0"/>
            </a:br>
            <a:r>
              <a:rPr lang="ro-RO" sz="2200" dirty="0"/>
              <a:t>2. Menține o stare destinsă și zâmbește (potrivit cu situația). Aceste elemente semnalează încredere în sine. </a:t>
            </a:r>
            <a:br>
              <a:rPr lang="ro-RO" sz="2200" dirty="0"/>
            </a:br>
            <a:r>
              <a:rPr lang="ro-RO" sz="2200" dirty="0"/>
              <a:t/>
            </a:r>
            <a:br>
              <a:rPr lang="ro-RO" sz="2200" dirty="0"/>
            </a:br>
            <a:r>
              <a:rPr lang="ro-RO" sz="2200" dirty="0"/>
              <a:t>3. Începe răspunsurile tale cu câteva cuvinte din întrebarea interlocutorului. Oamenii își iubesc propriile cuvinte. </a:t>
            </a:r>
            <a:r>
              <a:rPr lang="ro-RO" sz="2200" dirty="0">
                <a:sym typeface="Wingdings" panose="05000000000000000000" pitchFamily="2" charset="2"/>
              </a:rPr>
              <a:t></a:t>
            </a:r>
            <a:br>
              <a:rPr lang="ro-RO" sz="2200" dirty="0">
                <a:sym typeface="Wingdings" panose="05000000000000000000" pitchFamily="2" charset="2"/>
              </a:rPr>
            </a:br>
            <a:r>
              <a:rPr lang="ro-RO" sz="2200" dirty="0">
                <a:sym typeface="Wingdings" panose="05000000000000000000" pitchFamily="2" charset="2"/>
              </a:rPr>
              <a:t/>
            </a:r>
            <a:br>
              <a:rPr lang="ro-RO" sz="2200" dirty="0">
                <a:sym typeface="Wingdings" panose="05000000000000000000" pitchFamily="2" charset="2"/>
              </a:rPr>
            </a:br>
            <a:r>
              <a:rPr lang="ro-RO" sz="2200" dirty="0">
                <a:sym typeface="Wingdings" panose="05000000000000000000" pitchFamily="2" charset="2"/>
              </a:rPr>
              <a:t>4. Mai ales la început adoptă aceeași postură cu a celui cu care stai de vorbă. Este important să vadă că sunteți LA FEL. 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4439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23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357299" y="212325"/>
            <a:ext cx="5838017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Etapele pentru un găsirea unui JOB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410089" y="1612401"/>
            <a:ext cx="2597721" cy="1608496"/>
          </a:xfrm>
          <a:prstGeom prst="roundRect">
            <a:avLst>
              <a:gd name="adj" fmla="val 10000"/>
            </a:avLst>
          </a:prstGeom>
          <a:solidFill>
            <a:schemeClr val="accent6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4"/>
          <p:cNvSpPr txBox="1"/>
          <p:nvPr/>
        </p:nvSpPr>
        <p:spPr>
          <a:xfrm>
            <a:off x="457200" y="1659512"/>
            <a:ext cx="2503499" cy="151427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49525" tIns="49525" rIns="49525" bIns="495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1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Activități post-interviu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Acceptarea ofertei -</a:t>
            </a:r>
            <a:r>
              <a:rPr lang="en-US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&gt;</a:t>
            </a:r>
            <a:r>
              <a:rPr lang="en-US" sz="13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Pregătirile pentru </a:t>
            </a:r>
            <a:r>
              <a:rPr lang="en-US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 </a:t>
            </a:r>
            <a:r>
              <a:rPr lang="ro-RO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rPr>
              <a:t>preluarea jobului</a:t>
            </a:r>
            <a:endParaRPr lang="en-US" sz="1300" b="0" i="0" u="none" strike="noStrike" cap="none" dirty="0">
              <a:solidFill>
                <a:schemeClr val="bg2">
                  <a:lumMod val="50000"/>
                </a:schemeClr>
              </a:solidFill>
              <a:sym typeface="Arial"/>
            </a:endParaRPr>
          </a:p>
          <a:p>
            <a:pPr lvl="0" algn="ctr">
              <a:lnSpc>
                <a:spcPct val="90000"/>
              </a:lnSpc>
              <a:spcBef>
                <a:spcPts val="455"/>
              </a:spcBef>
              <a:buClr>
                <a:schemeClr val="lt1"/>
              </a:buClr>
            </a:pPr>
            <a:r>
              <a:rPr lang="en-US" sz="1300" dirty="0" err="1">
                <a:solidFill>
                  <a:schemeClr val="bg2">
                    <a:lumMod val="50000"/>
                  </a:schemeClr>
                </a:solidFill>
              </a:rPr>
              <a:t>Refuzarea</a:t>
            </a:r>
            <a:r>
              <a:rPr lang="en-US" sz="13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300" dirty="0" err="1">
                <a:solidFill>
                  <a:schemeClr val="bg2">
                    <a:lumMod val="50000"/>
                  </a:schemeClr>
                </a:solidFill>
              </a:rPr>
              <a:t>ofertei</a:t>
            </a:r>
            <a:r>
              <a:rPr lang="en-US" sz="1300" dirty="0">
                <a:solidFill>
                  <a:schemeClr val="bg2">
                    <a:lumMod val="50000"/>
                  </a:schemeClr>
                </a:solidFill>
              </a:rPr>
              <a:t> -&gt; </a:t>
            </a:r>
            <a:r>
              <a:rPr lang="vi-VN" sz="1300" dirty="0">
                <a:solidFill>
                  <a:schemeClr val="bg2">
                    <a:lumMod val="50000"/>
                  </a:schemeClr>
                </a:solidFill>
              </a:rPr>
              <a:t>Să continui să aplic</a:t>
            </a:r>
            <a:r>
              <a:rPr lang="en-US" sz="13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vi-VN" sz="1300" dirty="0">
                <a:solidFill>
                  <a:schemeClr val="bg2">
                    <a:lumMod val="50000"/>
                  </a:schemeClr>
                </a:solidFill>
              </a:rPr>
              <a:t> în altă parte</a:t>
            </a:r>
          </a:p>
        </p:txBody>
      </p:sp>
      <p:sp>
        <p:nvSpPr>
          <p:cNvPr id="17" name="Google Shape;109;p16"/>
          <p:cNvSpPr txBox="1"/>
          <p:nvPr/>
        </p:nvSpPr>
        <p:spPr>
          <a:xfrm>
            <a:off x="3276307" y="918210"/>
            <a:ext cx="5271791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ro-RO" sz="1800" dirty="0">
                <a:solidFill>
                  <a:schemeClr val="bg2"/>
                </a:solidFill>
              </a:rPr>
              <a:t>Activități post-interviu: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Fii pregătit să ai mai multe interviuri la aceeași c</a:t>
            </a:r>
            <a:r>
              <a:rPr lang="en-US" sz="1800" dirty="0">
                <a:solidFill>
                  <a:schemeClr val="bg2"/>
                </a:solidFill>
              </a:rPr>
              <a:t>o</a:t>
            </a:r>
            <a:r>
              <a:rPr lang="ro-RO" sz="1800" dirty="0">
                <a:solidFill>
                  <a:schemeClr val="bg2"/>
                </a:solidFill>
              </a:rPr>
              <a:t>mpanie și mai multe interviuri în general</a:t>
            </a:r>
            <a:endParaRPr lang="it-IT" sz="1800" dirty="0">
              <a:solidFill>
                <a:schemeClr val="bg2"/>
              </a:solidFill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Dă-ți voie să scrii tu primul ca să vezi ce se mai întâmplă. Un follow up de calitate </a:t>
            </a:r>
            <a:r>
              <a:rPr lang="en-US" sz="1800" dirty="0">
                <a:solidFill>
                  <a:schemeClr val="bg2"/>
                </a:solidFill>
              </a:rPr>
              <a:t>t</a:t>
            </a:r>
            <a:r>
              <a:rPr lang="ro-RO" sz="1800" dirty="0">
                <a:solidFill>
                  <a:schemeClr val="bg2"/>
                </a:solidFill>
              </a:rPr>
              <a:t>e va scoate mereu în evidență. 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Vorbeste clar și nu ”încurca” angajatorii, dacă ești în mai multe procese de recrutare. Explică clar ce e important pentru tine conform valorilor tale. 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ro-RO" sz="1800" dirty="0">
                <a:solidFill>
                  <a:schemeClr val="bg2"/>
                </a:solidFill>
              </a:rPr>
              <a:t>Dacă refuzi oferta folosește NU+DEOARECE</a:t>
            </a:r>
          </a:p>
        </p:txBody>
      </p:sp>
    </p:spTree>
    <p:extLst>
      <p:ext uri="{BB962C8B-B14F-4D97-AF65-F5344CB8AC3E}">
        <p14:creationId xmlns:p14="http://schemas.microsoft.com/office/powerpoint/2010/main" val="296431909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24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357299" y="212325"/>
            <a:ext cx="5838017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Etapele pentru un găsirea unui JOB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81;p14"/>
          <p:cNvGrpSpPr/>
          <p:nvPr/>
        </p:nvGrpSpPr>
        <p:grpSpPr>
          <a:xfrm>
            <a:off x="359320" y="1468563"/>
            <a:ext cx="8155474" cy="1608496"/>
            <a:chOff x="2020" y="1526690"/>
            <a:chExt cx="8155474" cy="1608496"/>
          </a:xfrm>
        </p:grpSpPr>
        <p:sp>
          <p:nvSpPr>
            <p:cNvPr id="82" name="Google Shape;82;p14"/>
            <p:cNvSpPr/>
            <p:nvPr/>
          </p:nvSpPr>
          <p:spPr>
            <a:xfrm>
              <a:off x="2020" y="1526690"/>
              <a:ext cx="2192104" cy="1608496"/>
            </a:xfrm>
            <a:prstGeom prst="roundRect">
              <a:avLst>
                <a:gd name="adj" fmla="val 1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 txBox="1"/>
            <p:nvPr/>
          </p:nvSpPr>
          <p:spPr>
            <a:xfrm>
              <a:off x="49131" y="1573801"/>
              <a:ext cx="2097882" cy="151427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49525" tIns="49525" rIns="49525" bIns="495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1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Activit</a:t>
              </a:r>
              <a:r>
                <a:rPr lang="ro-RO" sz="1300" b="1" dirty="0">
                  <a:solidFill>
                    <a:schemeClr val="bg2">
                      <a:lumMod val="50000"/>
                    </a:schemeClr>
                  </a:solidFill>
                </a:rPr>
                <a:t>ăți pre-interviu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Pregătește-ți CVul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latin typeface="Arial"/>
                  <a:ea typeface="Arial"/>
                  <a:cs typeface="Arial"/>
                  <a:sym typeface="Arial"/>
                </a:rPr>
                <a:t>Fă o cercetare a joburilor dar și a angajatorilor, de exemplu pe site-ul</a:t>
              </a:r>
              <a:endParaRPr lang="ro-RO" sz="1300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latin typeface="Arial"/>
                  <a:ea typeface="Arial"/>
                  <a:cs typeface="Arial"/>
                  <a:sym typeface="Arial"/>
                </a:rPr>
                <a:t>Undelucram.ro</a:t>
              </a: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2347315" y="2140982"/>
              <a:ext cx="324763" cy="37991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8D6A8"/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 txBox="1"/>
            <p:nvPr/>
          </p:nvSpPr>
          <p:spPr>
            <a:xfrm>
              <a:off x="2347315" y="2216964"/>
              <a:ext cx="227334" cy="227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806885" y="1526690"/>
              <a:ext cx="2140127" cy="1608496"/>
            </a:xfrm>
            <a:prstGeom prst="roundRect">
              <a:avLst>
                <a:gd name="adj" fmla="val 1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 txBox="1"/>
            <p:nvPr/>
          </p:nvSpPr>
          <p:spPr>
            <a:xfrm>
              <a:off x="2853996" y="1573801"/>
              <a:ext cx="2045905" cy="151427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49525" tIns="49525" rIns="49525" bIns="495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1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Abordarea interviului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DOs and </a:t>
              </a:r>
              <a:r>
                <a:rPr lang="ro-RO" sz="1300" dirty="0">
                  <a:solidFill>
                    <a:schemeClr val="bg2">
                      <a:lumMod val="50000"/>
                    </a:schemeClr>
                  </a:solidFill>
                </a:rPr>
                <a:t>DONT</a:t>
              </a: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s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Limbajul non-verbal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latin typeface="Arial"/>
                  <a:ea typeface="Arial"/>
                  <a:cs typeface="Arial"/>
                  <a:sym typeface="Arial"/>
                </a:rPr>
                <a:t>Adresarea întrebărilor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latin typeface="Arial"/>
                  <a:ea typeface="Arial"/>
                  <a:cs typeface="Arial"/>
                  <a:sym typeface="Arial"/>
                </a:rPr>
                <a:t>Discuția despre salariu</a:t>
              </a:r>
              <a:endParaRPr sz="1300" b="0" i="0" u="none" strike="noStrike" cap="none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5100203" y="2140982"/>
              <a:ext cx="324763" cy="37991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8D6A8"/>
            </a:solidFill>
            <a:ln>
              <a:noFill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 txBox="1"/>
            <p:nvPr/>
          </p:nvSpPr>
          <p:spPr>
            <a:xfrm>
              <a:off x="5100203" y="2216964"/>
              <a:ext cx="227334" cy="227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5559773" y="1526690"/>
              <a:ext cx="2597721" cy="1608496"/>
            </a:xfrm>
            <a:prstGeom prst="roundRect">
              <a:avLst>
                <a:gd name="adj" fmla="val 1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 txBox="1"/>
            <p:nvPr/>
          </p:nvSpPr>
          <p:spPr>
            <a:xfrm>
              <a:off x="5606884" y="1573801"/>
              <a:ext cx="2503499" cy="151427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49525" tIns="49525" rIns="49525" bIns="495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1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Activități post-interviu</a:t>
              </a: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Acceptarea ofertei -</a:t>
              </a:r>
              <a:r>
                <a:rPr lang="en-US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&gt;</a:t>
              </a:r>
              <a:r>
                <a:rPr lang="en-US" sz="13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Pregătirile pentru </a:t>
              </a:r>
              <a:r>
                <a:rPr lang="en-US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 </a:t>
              </a:r>
              <a:r>
                <a:rPr lang="ro-RO" sz="1300" b="0" i="0" u="none" strike="noStrike" cap="none" dirty="0">
                  <a:solidFill>
                    <a:schemeClr val="bg2">
                      <a:lumMod val="50000"/>
                    </a:schemeClr>
                  </a:solidFill>
                  <a:sym typeface="Arial"/>
                </a:rPr>
                <a:t>preluarea jobului</a:t>
              </a:r>
              <a:endParaRPr lang="en-US" sz="1300" b="0" i="0" u="none" strike="noStrike" cap="none" dirty="0">
                <a:solidFill>
                  <a:schemeClr val="bg2">
                    <a:lumMod val="50000"/>
                  </a:schemeClr>
                </a:solidFill>
                <a:sym typeface="Arial"/>
              </a:endParaRPr>
            </a:p>
            <a:p>
              <a:pPr lvl="0" algn="ctr">
                <a:lnSpc>
                  <a:spcPct val="90000"/>
                </a:lnSpc>
                <a:spcBef>
                  <a:spcPts val="455"/>
                </a:spcBef>
                <a:buClr>
                  <a:schemeClr val="lt1"/>
                </a:buClr>
              </a:pPr>
              <a:r>
                <a:rPr lang="en-US" sz="1300" dirty="0" err="1">
                  <a:solidFill>
                    <a:schemeClr val="bg2">
                      <a:lumMod val="50000"/>
                    </a:schemeClr>
                  </a:solidFill>
                </a:rPr>
                <a:t>Refuzarea</a:t>
              </a:r>
              <a:r>
                <a:rPr lang="en-US" sz="13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sz="1300" dirty="0" err="1">
                  <a:solidFill>
                    <a:schemeClr val="bg2">
                      <a:lumMod val="50000"/>
                    </a:schemeClr>
                  </a:solidFill>
                </a:rPr>
                <a:t>ofertei</a:t>
              </a:r>
              <a:r>
                <a:rPr lang="en-US" sz="1300" dirty="0">
                  <a:solidFill>
                    <a:schemeClr val="bg2">
                      <a:lumMod val="50000"/>
                    </a:schemeClr>
                  </a:solidFill>
                </a:rPr>
                <a:t> -&gt; </a:t>
              </a:r>
              <a:r>
                <a:rPr lang="vi-VN" sz="1300" dirty="0">
                  <a:solidFill>
                    <a:schemeClr val="bg2">
                      <a:lumMod val="50000"/>
                    </a:schemeClr>
                  </a:solidFill>
                </a:rPr>
                <a:t>Să continui să aplic</a:t>
              </a:r>
              <a:r>
                <a:rPr lang="en-US" sz="13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vi-VN" sz="1300" dirty="0">
                  <a:solidFill>
                    <a:schemeClr val="bg2">
                      <a:lumMod val="50000"/>
                    </a:schemeClr>
                  </a:solidFill>
                </a:rPr>
                <a:t> în altă parte</a:t>
              </a:r>
            </a:p>
          </p:txBody>
        </p:sp>
      </p:grp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©2021</a:t>
            </a: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25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0" y="0"/>
            <a:ext cx="9144000" cy="46672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660400" y="842886"/>
            <a:ext cx="7823200" cy="1639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ro-RO" sz="3600" dirty="0">
                <a:solidFill>
                  <a:schemeClr val="bg2">
                    <a:lumMod val="50000"/>
                  </a:schemeClr>
                </a:solidFill>
                <a:latin typeface="+mn-lt"/>
                <a:ea typeface="Calibri"/>
                <a:cs typeface="Calibri"/>
                <a:sym typeface="Calibri"/>
              </a:rPr>
              <a:t>Studiile arată că un recrutor acordă aproximativ 6-8 secunde de atenție unui CV înainte de a lua decizia dacă “e potrivit” / “nu e potrivit” cu postul</a:t>
            </a:r>
            <a:endParaRPr sz="3600" b="0" i="0" u="none" strike="noStrike" cap="none" dirty="0">
              <a:solidFill>
                <a:schemeClr val="bg2">
                  <a:lumMod val="50000"/>
                </a:schemeClr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26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457200" y="221742"/>
            <a:ext cx="46211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este bine să fie un CV?</a:t>
            </a:r>
            <a:endParaRPr sz="2000" b="0" i="0" u="none" strike="noStrike" cap="none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57200" y="985650"/>
            <a:ext cx="5004816" cy="3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b="1" dirty="0">
                <a:solidFill>
                  <a:srgbClr val="7030A0"/>
                </a:solidFill>
              </a:rPr>
              <a:t>Ușor de citit! </a:t>
            </a: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Ai doar 6-8 secunde pentru a atrage atenția cu Cvul tău unui potențial angajator.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 lang="ro-RO" sz="24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Creează un sumar al experienței tale, o frază care să sumarizeze abilitățile și experiența ta – brandul tău personal. </a:t>
            </a:r>
            <a:endParaRPr sz="2400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://craft-cv.com/image/en/57/creative-cv-builder-zeal.png">
            <a:extLst>
              <a:ext uri="{FF2B5EF4-FFF2-40B4-BE49-F238E27FC236}">
                <a16:creationId xmlns="" xmlns:a16="http://schemas.microsoft.com/office/drawing/2014/main" id="{36949172-0817-4767-BF3B-10459CB3DE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4" t="4075" r="26929" b="4311"/>
          <a:stretch/>
        </p:blipFill>
        <p:spPr bwMode="auto">
          <a:xfrm>
            <a:off x="5932873" y="586287"/>
            <a:ext cx="2979479" cy="397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50537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27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457200" y="221742"/>
            <a:ext cx="46211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este bine să fie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57200" y="985650"/>
            <a:ext cx="3893820" cy="3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b="1" dirty="0">
                <a:solidFill>
                  <a:srgbClr val="7030A0"/>
                </a:solidFill>
              </a:rPr>
              <a:t>Autentic și memorabil! </a:t>
            </a:r>
            <a:r>
              <a:rPr lang="ro-RO" sz="2400" b="1" dirty="0">
                <a:solidFill>
                  <a:schemeClr val="bg2"/>
                </a:solidFill>
                <a:highlight>
                  <a:srgbClr val="FFFF00"/>
                </a:highlight>
              </a:rPr>
              <a:t>Însoțește</a:t>
            </a:r>
            <a:r>
              <a:rPr lang="en-US" sz="2400" b="1" dirty="0">
                <a:solidFill>
                  <a:schemeClr val="bg2"/>
                </a:solidFill>
                <a:highlight>
                  <a:srgbClr val="FFFF00"/>
                </a:highlight>
              </a:rPr>
              <a:t>-</a:t>
            </a:r>
            <a:r>
              <a:rPr lang="ro-RO" sz="2400" b="1" dirty="0">
                <a:solidFill>
                  <a:schemeClr val="bg2"/>
                </a:solidFill>
                <a:highlight>
                  <a:srgbClr val="FFFF00"/>
                </a:highlight>
              </a:rPr>
              <a:t>ți </a:t>
            </a:r>
            <a:r>
              <a:rPr lang="ro-RO" sz="2400" b="1" dirty="0" err="1">
                <a:solidFill>
                  <a:schemeClr val="bg2"/>
                </a:solidFill>
                <a:highlight>
                  <a:srgbClr val="FFFF00"/>
                </a:highlight>
              </a:rPr>
              <a:t>CVul</a:t>
            </a:r>
            <a:r>
              <a:rPr lang="ro-RO" sz="2400" b="1" dirty="0">
                <a:solidFill>
                  <a:schemeClr val="bg2"/>
                </a:solidFill>
                <a:highlight>
                  <a:srgbClr val="FFFF00"/>
                </a:highlight>
              </a:rPr>
              <a:t> cu o scurtă prezentare video pe care o poți realiza:</a:t>
            </a: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 lang="ro-RO" sz="24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În PPT, cu animații</a:t>
            </a:r>
          </a:p>
          <a:p>
            <a:pPr marL="342900" indent="-342900"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În </a:t>
            </a:r>
            <a:r>
              <a:rPr lang="en-US" sz="2000" dirty="0">
                <a:solidFill>
                  <a:schemeClr val="bg2"/>
                </a:solidFill>
              </a:rPr>
              <a:t>C</a:t>
            </a:r>
            <a:r>
              <a:rPr lang="ro-RO" sz="2000" dirty="0" err="1">
                <a:solidFill>
                  <a:schemeClr val="bg2"/>
                </a:solidFill>
              </a:rPr>
              <a:t>anva</a:t>
            </a:r>
            <a:r>
              <a:rPr lang="ro-RO" sz="2000" dirty="0">
                <a:solidFill>
                  <a:schemeClr val="bg2"/>
                </a:solidFill>
              </a:rPr>
              <a:t>, cu animații</a:t>
            </a:r>
          </a:p>
          <a:p>
            <a:pPr marL="342900" indent="-342900"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000" dirty="0">
                <a:solidFill>
                  <a:schemeClr val="bg2"/>
                </a:solidFill>
              </a:rPr>
              <a:t>Î</a:t>
            </a:r>
            <a:r>
              <a:rPr lang="en-US" sz="2000" dirty="0">
                <a:solidFill>
                  <a:schemeClr val="bg2"/>
                </a:solidFill>
              </a:rPr>
              <a:t>n ZOOM, cu un text smart</a:t>
            </a:r>
            <a:endParaRPr lang="ro-RO" sz="20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endParaRPr sz="2400" dirty="0">
              <a:solidFill>
                <a:schemeClr val="bg2"/>
              </a:solidFill>
            </a:endParaRPr>
          </a:p>
        </p:txBody>
      </p:sp>
      <p:pic>
        <p:nvPicPr>
          <p:cNvPr id="3" name="Imagine 2">
            <a:extLst>
              <a:ext uri="{FF2B5EF4-FFF2-40B4-BE49-F238E27FC236}">
                <a16:creationId xmlns="" xmlns:a16="http://schemas.microsoft.com/office/drawing/2014/main" id="{3CB77927-AC15-46EB-8241-1BDE9A978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848" y="985650"/>
            <a:ext cx="4612668" cy="2892930"/>
          </a:xfrm>
          <a:prstGeom prst="rect">
            <a:avLst/>
          </a:prstGeom>
        </p:spPr>
      </p:pic>
      <p:sp>
        <p:nvSpPr>
          <p:cNvPr id="4" name="CasetăText 3">
            <a:extLst>
              <a:ext uri="{FF2B5EF4-FFF2-40B4-BE49-F238E27FC236}">
                <a16:creationId xmlns="" xmlns:a16="http://schemas.microsoft.com/office/drawing/2014/main" id="{B7CA8665-E1E3-4C59-9FB7-6092700836A8}"/>
              </a:ext>
            </a:extLst>
          </p:cNvPr>
          <p:cNvSpPr txBox="1"/>
          <p:nvPr/>
        </p:nvSpPr>
        <p:spPr>
          <a:xfrm>
            <a:off x="6878334" y="3570803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LINK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87247010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28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457200" y="212325"/>
            <a:ext cx="82389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La ce se uită un recrutor?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486550" y="1014146"/>
            <a:ext cx="8127252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Datele personale: nume, telefon, adresă</a:t>
            </a:r>
          </a:p>
          <a:p>
            <a:pPr marL="685800" lvl="6" indent="-342900"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Nu se recomandă includerea altor date personale în CV: de exemplu stare civilă și situație familială</a:t>
            </a:r>
          </a:p>
          <a:p>
            <a:pPr marL="685800" lvl="6" indent="-342900"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I</a:t>
            </a:r>
            <a:r>
              <a:rPr lang="en-GB" sz="2400" dirty="0" err="1">
                <a:solidFill>
                  <a:schemeClr val="bg2"/>
                </a:solidFill>
              </a:rPr>
              <a:t>nclude</a:t>
            </a:r>
            <a:r>
              <a:rPr lang="en-GB" sz="2400" dirty="0">
                <a:solidFill>
                  <a:schemeClr val="bg2"/>
                </a:solidFill>
              </a:rPr>
              <a:t> </a:t>
            </a:r>
            <a:r>
              <a:rPr lang="ro-RO" sz="2400" dirty="0">
                <a:solidFill>
                  <a:schemeClr val="bg2"/>
                </a:solidFill>
              </a:rPr>
              <a:t>un </a:t>
            </a:r>
            <a:r>
              <a:rPr lang="en-GB" sz="2400" dirty="0">
                <a:solidFill>
                  <a:schemeClr val="bg2"/>
                </a:solidFill>
              </a:rPr>
              <a:t>link </a:t>
            </a:r>
            <a:r>
              <a:rPr lang="en-GB" sz="2400" dirty="0" err="1">
                <a:solidFill>
                  <a:schemeClr val="bg2"/>
                </a:solidFill>
              </a:rPr>
              <a:t>către</a:t>
            </a:r>
            <a:r>
              <a:rPr lang="en-GB" sz="2400" dirty="0">
                <a:solidFill>
                  <a:schemeClr val="bg2"/>
                </a:solidFill>
              </a:rPr>
              <a:t> </a:t>
            </a:r>
            <a:r>
              <a:rPr lang="en-GB" sz="2400" dirty="0" err="1">
                <a:solidFill>
                  <a:schemeClr val="bg2"/>
                </a:solidFill>
              </a:rPr>
              <a:t>profilul</a:t>
            </a:r>
            <a:r>
              <a:rPr lang="en-GB" sz="2400" dirty="0">
                <a:solidFill>
                  <a:schemeClr val="bg2"/>
                </a:solidFill>
              </a:rPr>
              <a:t> personal de pe </a:t>
            </a:r>
            <a:r>
              <a:rPr lang="ro-RO" sz="2400" dirty="0">
                <a:solidFill>
                  <a:schemeClr val="bg2"/>
                </a:solidFill>
              </a:rPr>
              <a:t>LinkedIn sau alte </a:t>
            </a:r>
            <a:r>
              <a:rPr lang="en-GB" sz="2400" dirty="0">
                <a:solidFill>
                  <a:schemeClr val="bg2"/>
                </a:solidFill>
              </a:rPr>
              <a:t>site-</a:t>
            </a:r>
            <a:r>
              <a:rPr lang="en-GB" sz="2400" dirty="0" err="1">
                <a:solidFill>
                  <a:schemeClr val="bg2"/>
                </a:solidFill>
              </a:rPr>
              <a:t>uri</a:t>
            </a:r>
            <a:r>
              <a:rPr lang="en-GB" sz="2400" dirty="0">
                <a:solidFill>
                  <a:schemeClr val="bg2"/>
                </a:solidFill>
              </a:rPr>
              <a:t> de </a:t>
            </a:r>
            <a:r>
              <a:rPr lang="en-GB" sz="2400" dirty="0" err="1">
                <a:solidFill>
                  <a:schemeClr val="bg2"/>
                </a:solidFill>
              </a:rPr>
              <a:t>socializare</a:t>
            </a:r>
            <a:r>
              <a:rPr lang="en-GB" sz="2400" dirty="0">
                <a:solidFill>
                  <a:schemeClr val="bg2"/>
                </a:solidFill>
              </a:rPr>
              <a:t> </a:t>
            </a:r>
            <a:r>
              <a:rPr lang="en-GB" sz="2400" b="1" dirty="0" err="1">
                <a:solidFill>
                  <a:srgbClr val="7030A0"/>
                </a:solidFill>
              </a:rPr>
              <a:t>profesională</a:t>
            </a:r>
            <a:endParaRPr lang="en-GB" sz="2400" b="1" dirty="0">
              <a:solidFill>
                <a:srgbClr val="7030A0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Poziția actuală, companie, data de început și final </a:t>
            </a:r>
            <a:endParaRPr sz="24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Experiența profesională anterioară</a:t>
            </a:r>
            <a:endParaRPr sz="24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Educație, etc.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29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457200" y="212325"/>
            <a:ext cx="45212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2"/>
              </a:buClr>
              <a:buFont typeface="Arial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Ce este bine să conțină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58901" y="980946"/>
            <a:ext cx="4929963" cy="3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400" b="1" dirty="0">
                <a:solidFill>
                  <a:srgbClr val="7030A0"/>
                </a:solidFill>
              </a:rPr>
              <a:t>Realizări și rezultate concrete</a:t>
            </a:r>
            <a:r>
              <a:rPr lang="ro-RO" sz="2400" dirty="0">
                <a:solidFill>
                  <a:schemeClr val="lt2"/>
                </a:solidFill>
              </a:rPr>
              <a:t>, </a:t>
            </a:r>
            <a:r>
              <a:rPr lang="ro-RO" sz="2400" dirty="0">
                <a:solidFill>
                  <a:schemeClr val="bg2"/>
                </a:solidFill>
              </a:rPr>
              <a:t>nu simple responsabilități. </a:t>
            </a:r>
          </a:p>
          <a:p>
            <a:pPr marL="342900" indent="-342900"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Fă o listă cu cele mai importante realizări, în termeni concreți și măsurabili</a:t>
            </a:r>
          </a:p>
          <a:p>
            <a:pPr marL="342900" indent="-342900"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Folosește verbe de acțiune la timpul trecut (am pregătit, am transmis, etc.) </a:t>
            </a:r>
          </a:p>
        </p:txBody>
      </p:sp>
      <p:pic>
        <p:nvPicPr>
          <p:cNvPr id="4" name="Picture 3" descr="A person standing in front of a mirror posing for the camera&#10;&#10;Description generated with high confidence">
            <a:extLst>
              <a:ext uri="{FF2B5EF4-FFF2-40B4-BE49-F238E27FC236}">
                <a16:creationId xmlns="" xmlns:a16="http://schemas.microsoft.com/office/drawing/2014/main" id="{77BA50CC-E83A-4015-87C8-D80AF7B731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39" r="16376"/>
          <a:stretch/>
        </p:blipFill>
        <p:spPr>
          <a:xfrm>
            <a:off x="5766816" y="971550"/>
            <a:ext cx="3377184" cy="3725275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000" b="1" kern="1200" dirty="0">
                <a:solidFill>
                  <a:schemeClr val="tx1"/>
                </a:solidFill>
                <a:latin typeface="+mn-lt"/>
                <a:ea typeface="+mj-ea"/>
                <a:cs typeface="Arial" panose="020B0604020202020204" pitchFamily="34" charset="0"/>
                <a:sym typeface="Arial"/>
              </a:rPr>
              <a:t>Acum, vă învit să facem </a:t>
            </a:r>
            <a:r>
              <a:rPr lang="ro-RO" sz="2000" b="1" kern="1200" dirty="0" smtClean="0">
                <a:solidFill>
                  <a:schemeClr val="tx1"/>
                </a:solidFill>
                <a:latin typeface="+mn-lt"/>
                <a:ea typeface="+mj-ea"/>
                <a:cs typeface="Arial" panose="020B0604020202020204" pitchFamily="34" charset="0"/>
                <a:sym typeface="Arial"/>
              </a:rPr>
              <a:t>cunoștință!</a:t>
            </a:r>
            <a:endParaRPr lang="en-US" sz="2000" b="1" kern="1200" dirty="0">
              <a:solidFill>
                <a:schemeClr val="tx1"/>
              </a:solidFill>
              <a:latin typeface="+mn-lt"/>
              <a:ea typeface="+mj-ea"/>
              <a:cs typeface="Arial" panose="020B0604020202020204" pitchFamily="34" charset="0"/>
              <a:sym typeface="Arial"/>
            </a:endParaRPr>
          </a:p>
        </p:txBody>
      </p:sp>
      <p:pic>
        <p:nvPicPr>
          <p:cNvPr id="2052" name="Picture 4" descr="The Best Tips on How to Write Research Paper Introduction ..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7" r="10030"/>
          <a:stretch/>
        </p:blipFill>
        <p:spPr bwMode="auto">
          <a:xfrm>
            <a:off x="5326827" y="1600200"/>
            <a:ext cx="3817173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457200" y="971550"/>
            <a:ext cx="6179947" cy="348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ro-RO" b="1" dirty="0" smtClean="0">
                <a:solidFill>
                  <a:schemeClr val="bg2"/>
                </a:solidFill>
              </a:rPr>
              <a:t>Pentru a vă prezenta</a:t>
            </a:r>
            <a:r>
              <a:rPr lang="en-US" b="1" dirty="0" smtClean="0">
                <a:solidFill>
                  <a:schemeClr val="bg2"/>
                </a:solidFill>
              </a:rPr>
              <a:t>,</a:t>
            </a:r>
            <a:r>
              <a:rPr lang="ro-RO" b="1" dirty="0" smtClean="0">
                <a:solidFill>
                  <a:schemeClr val="bg2"/>
                </a:solidFill>
              </a:rPr>
              <a:t> vă rog să urmați structura de aici:</a:t>
            </a:r>
          </a:p>
          <a:p>
            <a:endParaRPr lang="ro-RO" dirty="0" smtClean="0"/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i="1" dirty="0" smtClean="0">
                <a:solidFill>
                  <a:srgbClr val="EB003A"/>
                </a:solidFill>
              </a:rPr>
              <a:t>Nume, firmă/rol, grupa                de la Școala Informală </a:t>
            </a:r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dirty="0" smtClean="0">
                <a:solidFill>
                  <a:srgbClr val="00B050"/>
                </a:solidFill>
              </a:rPr>
              <a:t>1-2 Pasiuni și valori</a:t>
            </a:r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i="1" dirty="0" smtClean="0">
                <a:solidFill>
                  <a:srgbClr val="0070C0"/>
                </a:solidFill>
              </a:rPr>
              <a:t>Intenția cu care participi</a:t>
            </a:r>
            <a:endParaRPr lang="en-US" sz="30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56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30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479220" y="224517"/>
            <a:ext cx="3751404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4679100" y="1290726"/>
            <a:ext cx="3906777" cy="1331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479220" y="971550"/>
            <a:ext cx="8250252" cy="14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Adaptează CV-ul la postul dorit! </a:t>
            </a: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Creează un CV care să îți promoveze abilitățile și experiența care vor fi apreciate în job-ul țintă</a:t>
            </a:r>
            <a:endParaRPr sz="2400" dirty="0">
              <a:solidFill>
                <a:schemeClr val="bg2"/>
              </a:solidFill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Extrage cuvinte cheie din textul anunțului și folosește-le în textul din CV</a:t>
            </a:r>
            <a:endParaRPr sz="2400" dirty="0">
              <a:solidFill>
                <a:schemeClr val="bg2"/>
              </a:solidFill>
              <a:highlight>
                <a:srgbClr val="FFFF00"/>
              </a:highlight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Prezintă exemple de realizări în posturi similare</a:t>
            </a:r>
            <a:endParaRPr sz="2400" dirty="0">
              <a:solidFill>
                <a:schemeClr val="bg2"/>
              </a:solidFill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Poți să ai 2-3 versiuni ale CV-ului care să se potrivească pentru diversele opțiuni pe care le ai la un moment dat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31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4679100" y="1290726"/>
            <a:ext cx="39069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457200" y="971550"/>
            <a:ext cx="8128800" cy="26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Începe în forță! SCRIE CU MAJUSCULE!</a:t>
            </a:r>
            <a:endParaRPr sz="2400" dirty="0">
              <a:solidFill>
                <a:srgbClr val="7030A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NUME PRENUME nu CURRICULUM VITAE</a:t>
            </a:r>
            <a:endParaRPr sz="2400" dirty="0">
              <a:solidFill>
                <a:schemeClr val="bg2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Limitează spațiul dedicat informațiilor personale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Folosește prima jumătate de pagină la maximum pentru a da informațiile cele mai relevante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În acest spațiu prezintă sumarul experienței tale, ariile de expertiză și realizările care te recomandă pentru postul vizat</a:t>
            </a:r>
            <a:endParaRPr sz="2400" dirty="0">
              <a:solidFill>
                <a:schemeClr val="bg2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2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26;p18">
            <a:extLst>
              <a:ext uri="{FF2B5EF4-FFF2-40B4-BE49-F238E27FC236}">
                <a16:creationId xmlns="" xmlns:a16="http://schemas.microsoft.com/office/drawing/2014/main" id="{3089BE2C-0CEA-4D4B-B601-E0110D33AF29}"/>
              </a:ext>
            </a:extLst>
          </p:cNvPr>
          <p:cNvSpPr txBox="1"/>
          <p:nvPr/>
        </p:nvSpPr>
        <p:spPr>
          <a:xfrm>
            <a:off x="479220" y="224517"/>
            <a:ext cx="3751404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1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32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/>
        </p:nvSpPr>
        <p:spPr>
          <a:xfrm>
            <a:off x="4679100" y="1290726"/>
            <a:ext cx="39069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/>
          </a:p>
        </p:txBody>
      </p:sp>
      <p:sp>
        <p:nvSpPr>
          <p:cNvPr id="158" name="Google Shape;158;p21"/>
          <p:cNvSpPr txBox="1"/>
          <p:nvPr/>
        </p:nvSpPr>
        <p:spPr>
          <a:xfrm>
            <a:off x="457200" y="971550"/>
            <a:ext cx="5295900" cy="356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Elimină cuvintele goale!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>
                <a:solidFill>
                  <a:schemeClr val="lt2"/>
                </a:solidFill>
              </a:rPr>
              <a:t/>
            </a:r>
            <a:br>
              <a:rPr lang="ro-RO" sz="2400" dirty="0">
                <a:solidFill>
                  <a:schemeClr val="lt2"/>
                </a:solidFill>
              </a:rPr>
            </a:br>
            <a:r>
              <a:rPr lang="ro-RO" sz="2400" dirty="0">
                <a:solidFill>
                  <a:schemeClr val="bg2"/>
                </a:solidFill>
              </a:rPr>
              <a:t>Un exemplu de formulare găunoasă și inutilă este “</a:t>
            </a:r>
            <a:r>
              <a:rPr lang="ro-RO" sz="2400" i="1" dirty="0">
                <a:solidFill>
                  <a:schemeClr val="bg2"/>
                </a:solidFill>
              </a:rPr>
              <a:t>Results oriented professional, looking for a challenging, fast-paced environment</a:t>
            </a:r>
            <a:r>
              <a:rPr lang="ro-RO" sz="2400" dirty="0">
                <a:solidFill>
                  <a:schemeClr val="bg2"/>
                </a:solidFill>
              </a:rPr>
              <a:t>”.</a:t>
            </a:r>
            <a:br>
              <a:rPr lang="ro-RO" sz="2400" dirty="0">
                <a:solidFill>
                  <a:schemeClr val="bg2"/>
                </a:solidFill>
              </a:rPr>
            </a:br>
            <a:r>
              <a:rPr lang="ro-RO" sz="2400" dirty="0">
                <a:solidFill>
                  <a:schemeClr val="bg2"/>
                </a:solidFill>
              </a:rPr>
              <a:t>O astfel de formulare nu aduce valoare CV-ului tău, așadar este recomandabil să o elimini.</a:t>
            </a:r>
            <a:endParaRPr sz="2400" dirty="0">
              <a:solidFill>
                <a:schemeClr val="bg2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2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26;p18">
            <a:extLst>
              <a:ext uri="{FF2B5EF4-FFF2-40B4-BE49-F238E27FC236}">
                <a16:creationId xmlns="" xmlns:a16="http://schemas.microsoft.com/office/drawing/2014/main" id="{776A2DDE-632F-4850-8CDF-4ED4CEB45141}"/>
              </a:ext>
            </a:extLst>
          </p:cNvPr>
          <p:cNvSpPr txBox="1"/>
          <p:nvPr/>
        </p:nvSpPr>
        <p:spPr>
          <a:xfrm>
            <a:off x="479220" y="224517"/>
            <a:ext cx="3751404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person sitting at a table&#10;&#10;Description generated with very high confidence">
            <a:extLst>
              <a:ext uri="{FF2B5EF4-FFF2-40B4-BE49-F238E27FC236}">
                <a16:creationId xmlns="" xmlns:a16="http://schemas.microsoft.com/office/drawing/2014/main" id="{AD1CB9B2-9BBA-4E56-B6AF-7443F1E675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70"/>
          <a:stretch/>
        </p:blipFill>
        <p:spPr>
          <a:xfrm>
            <a:off x="5753100" y="999787"/>
            <a:ext cx="3390900" cy="3699471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33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2"/>
          <p:cNvSpPr txBox="1"/>
          <p:nvPr/>
        </p:nvSpPr>
        <p:spPr>
          <a:xfrm>
            <a:off x="503900" y="862125"/>
            <a:ext cx="8013000" cy="21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chemeClr val="bg2"/>
                </a:solidFill>
              </a:rPr>
              <a:t>Fără obiective egoiste</a:t>
            </a:r>
            <a:r>
              <a:rPr lang="ro-RO" sz="2400" dirty="0">
                <a:solidFill>
                  <a:schemeClr val="bg2"/>
                </a:solidFill>
              </a:rPr>
              <a:t>. De exemplu nu scrie </a:t>
            </a:r>
            <a:r>
              <a:rPr lang="ro-RO" sz="2400" dirty="0">
                <a:solidFill>
                  <a:srgbClr val="7030A0"/>
                </a:solidFill>
              </a:rPr>
              <a:t>“</a:t>
            </a:r>
            <a:r>
              <a:rPr lang="ro-RO" sz="2400" i="1" dirty="0">
                <a:solidFill>
                  <a:srgbClr val="7030A0"/>
                </a:solidFill>
              </a:rPr>
              <a:t>Looking for a position where I can develop my skills and abilities and </a:t>
            </a: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further</a:t>
            </a:r>
            <a:r>
              <a:rPr lang="ro-RO" sz="2400" i="1" dirty="0">
                <a:solidFill>
                  <a:srgbClr val="7030A0"/>
                </a:solidFill>
              </a:rPr>
              <a:t> grow my career</a:t>
            </a:r>
            <a:r>
              <a:rPr lang="ro-RO" sz="2400" dirty="0">
                <a:solidFill>
                  <a:srgbClr val="7030A0"/>
                </a:solidFill>
              </a:rPr>
              <a:t>”</a:t>
            </a:r>
            <a:r>
              <a:rPr lang="ro-RO" sz="2400" dirty="0">
                <a:solidFill>
                  <a:schemeClr val="lt2"/>
                </a:solidFill>
              </a:rPr>
              <a:t>. </a:t>
            </a:r>
            <a:endParaRPr sz="2400" dirty="0">
              <a:solidFill>
                <a:schemeClr val="lt2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Arată cum poți contribui la succesul companiei, în postul disponibil, prin prezentarea de exemple concrete și de realizări în posturi similare</a:t>
            </a:r>
            <a:endParaRPr sz="2400" dirty="0">
              <a:solidFill>
                <a:schemeClr val="bg2"/>
              </a:solidFill>
              <a:highlight>
                <a:srgbClr val="FFFF00"/>
              </a:highlight>
            </a:endParaRPr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400" dirty="0">
                <a:solidFill>
                  <a:schemeClr val="bg2"/>
                </a:solidFill>
              </a:rPr>
              <a:t>În locul obiectivului din CV scrie care este tipul de post pe care îl vizezi și cum vei contribui prin acțiunile tale în cadrul echipei acelei companii</a:t>
            </a:r>
            <a:endParaRPr sz="2400" dirty="0">
              <a:solidFill>
                <a:schemeClr val="bg2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7" name="Google Shape;126;p18">
            <a:extLst>
              <a:ext uri="{FF2B5EF4-FFF2-40B4-BE49-F238E27FC236}">
                <a16:creationId xmlns="" xmlns:a16="http://schemas.microsoft.com/office/drawing/2014/main" id="{CF43FA91-C847-446B-B523-B8758710ACD6}"/>
              </a:ext>
            </a:extLst>
          </p:cNvPr>
          <p:cNvSpPr txBox="1"/>
          <p:nvPr/>
        </p:nvSpPr>
        <p:spPr>
          <a:xfrm>
            <a:off x="479220" y="224517"/>
            <a:ext cx="3751404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2"/>
              </a:buClr>
              <a:buFont typeface="Arial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34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/>
          <p:cNvSpPr txBox="1"/>
          <p:nvPr/>
        </p:nvSpPr>
        <p:spPr>
          <a:xfrm>
            <a:off x="457200" y="236220"/>
            <a:ext cx="3641676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</a:p>
        </p:txBody>
      </p:sp>
      <p:sp>
        <p:nvSpPr>
          <p:cNvPr id="176" name="Google Shape;176;p23"/>
          <p:cNvSpPr txBox="1"/>
          <p:nvPr/>
        </p:nvSpPr>
        <p:spPr>
          <a:xfrm>
            <a:off x="457200" y="971550"/>
            <a:ext cx="8260080" cy="305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Atenție la tot ce ține de profesionalism!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Creează-ți o adresă de e-mail cu aspect profesional – nume.prenume@email.com, nu pinkypink@yahoo.com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Ai grijă să folosești în CV o poză într-o ținută și într-un cadru profesional, nu o poză din vacanță sau de la o petrecere… 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Același lucru este valabil și pentru profilul LinkedIn</a:t>
            </a:r>
            <a:endParaRPr sz="2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35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/>
          <p:nvPr/>
        </p:nvSpPr>
        <p:spPr>
          <a:xfrm>
            <a:off x="422070" y="212325"/>
            <a:ext cx="3812364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412290" y="971550"/>
            <a:ext cx="5340810" cy="3368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400" b="1" dirty="0">
                <a:solidFill>
                  <a:srgbClr val="7030A0"/>
                </a:solidFill>
              </a:rPr>
              <a:t>Fii concis(ă)!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Pe cât posibil, menține întinderea CV-ului la maximum 2 pagini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Punctează toate aspectele dar scurt, clar și la obiect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dirty="0">
                <a:solidFill>
                  <a:schemeClr val="bg2"/>
                </a:solidFill>
              </a:rPr>
              <a:t>Folosește un CV builder pentru a obține rezultate remarcabile</a:t>
            </a:r>
          </a:p>
          <a:p>
            <a:pPr marL="342900" lvl="1" indent="-34290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o-RO" sz="2400" b="1" dirty="0">
                <a:solidFill>
                  <a:schemeClr val="bg2"/>
                </a:solidFill>
                <a:highlight>
                  <a:srgbClr val="FFFF00"/>
                </a:highlight>
              </a:rPr>
              <a:t>Canva.com</a:t>
            </a:r>
            <a:endParaRPr sz="2400" b="1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0" name="Picture 2" descr="http://craft-cv.com/image/en/50/creative-cv-example-maker.png">
            <a:extLst>
              <a:ext uri="{FF2B5EF4-FFF2-40B4-BE49-F238E27FC236}">
                <a16:creationId xmlns="" xmlns:a16="http://schemas.microsoft.com/office/drawing/2014/main" id="{6B3E54F8-391C-405B-AA80-2917736A80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8" t="1896" r="25980" b="4129"/>
          <a:stretch/>
        </p:blipFill>
        <p:spPr bwMode="auto">
          <a:xfrm>
            <a:off x="5920113" y="746011"/>
            <a:ext cx="2883245" cy="377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36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 txBox="1"/>
          <p:nvPr/>
        </p:nvSpPr>
        <p:spPr>
          <a:xfrm>
            <a:off x="479220" y="971550"/>
            <a:ext cx="7364400" cy="23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b="1" dirty="0">
                <a:solidFill>
                  <a:schemeClr val="bg2"/>
                </a:solidFill>
              </a:rPr>
              <a:t>Poza de profil:</a:t>
            </a:r>
            <a:r>
              <a:rPr lang="ro-RO" sz="2400" dirty="0">
                <a:solidFill>
                  <a:schemeClr val="bg2"/>
                </a:solidFill>
              </a:rPr>
              <a:t> </a:t>
            </a:r>
            <a:endParaRPr sz="2400" dirty="0">
              <a:solidFill>
                <a:schemeClr val="bg2"/>
              </a:solidFill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Include o poză de profil într-o ținută de birou, în care să apari în prim-plan</a:t>
            </a:r>
            <a:endParaRPr sz="2400" dirty="0">
              <a:solidFill>
                <a:schemeClr val="bg2"/>
              </a:solidFill>
              <a:highlight>
                <a:srgbClr val="FFFF00"/>
              </a:highlight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endParaRPr lang="ro-RO" sz="2400" dirty="0">
              <a:solidFill>
                <a:schemeClr val="bg2"/>
              </a:solidFill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400" dirty="0">
                <a:solidFill>
                  <a:schemeClr val="bg2"/>
                </a:solidFill>
              </a:rPr>
              <a:t>Nu folosi poze de grup sau de la petreceri </a:t>
            </a:r>
            <a:endParaRPr sz="2400" dirty="0">
              <a:solidFill>
                <a:schemeClr val="bg2"/>
              </a:solidFill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endParaRPr lang="ro-RO" sz="2400" dirty="0">
              <a:solidFill>
                <a:schemeClr val="bg2"/>
              </a:solidFill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400" dirty="0">
                <a:solidFill>
                  <a:schemeClr val="bg2"/>
                </a:solidFill>
              </a:rPr>
              <a:t>Nu folosi poze de pe plajă în chiloti de baie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endParaRPr sz="1800" dirty="0">
              <a:solidFill>
                <a:schemeClr val="bg2"/>
              </a:solidFill>
            </a:endParaRPr>
          </a:p>
        </p:txBody>
      </p:sp>
      <p:sp>
        <p:nvSpPr>
          <p:cNvPr id="7" name="Google Shape;175;p23"/>
          <p:cNvSpPr txBox="1"/>
          <p:nvPr/>
        </p:nvSpPr>
        <p:spPr>
          <a:xfrm>
            <a:off x="457200" y="236220"/>
            <a:ext cx="3641676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7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37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7"/>
          <p:cNvSpPr txBox="1"/>
          <p:nvPr/>
        </p:nvSpPr>
        <p:spPr>
          <a:xfrm>
            <a:off x="467028" y="981550"/>
            <a:ext cx="8331000" cy="3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dirty="0" smtClean="0">
                <a:solidFill>
                  <a:schemeClr val="bg2"/>
                </a:solidFill>
                <a:highlight>
                  <a:srgbClr val="FFFF00"/>
                </a:highlight>
              </a:rPr>
              <a:t>Textul </a:t>
            </a: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trebuie să conțină cât mai multe cuvinte cheie, relevante!</a:t>
            </a:r>
            <a:endParaRPr sz="2400" dirty="0">
              <a:solidFill>
                <a:schemeClr val="bg2"/>
              </a:solidFill>
              <a:highlight>
                <a:srgbClr val="FFFF00"/>
              </a:highlight>
            </a:endParaRPr>
          </a:p>
          <a:p>
            <a:pPr marL="457200" indent="-381000">
              <a:buClr>
                <a:schemeClr val="lt2"/>
              </a:buClr>
              <a:buSzPts val="2400"/>
              <a:buFont typeface="Arial"/>
              <a:buChar char="-"/>
            </a:pPr>
            <a:r>
              <a:rPr lang="ro-RO" sz="2100" dirty="0" smtClean="0">
                <a:solidFill>
                  <a:schemeClr val="bg2"/>
                </a:solidFill>
              </a:rPr>
              <a:t>CV-ul </a:t>
            </a:r>
            <a:r>
              <a:rPr lang="ro-RO" sz="2100" dirty="0">
                <a:solidFill>
                  <a:schemeClr val="bg2"/>
                </a:solidFill>
              </a:rPr>
              <a:t>tău trebuie să fie </a:t>
            </a:r>
            <a:r>
              <a:rPr lang="ro-RO" sz="2100" dirty="0" smtClean="0">
                <a:solidFill>
                  <a:schemeClr val="bg2"/>
                </a:solidFill>
              </a:rPr>
              <a:t>marcat ca fiind relevant atunci când se folosește un ATS = Applicant Tracking System</a:t>
            </a:r>
          </a:p>
          <a:p>
            <a:pPr marL="457200" indent="-381000">
              <a:buClr>
                <a:schemeClr val="lt2"/>
              </a:buClr>
              <a:buSzPts val="2400"/>
              <a:buFont typeface="Arial"/>
              <a:buChar char="-"/>
            </a:pPr>
            <a:r>
              <a:rPr lang="ro-RO" sz="2100" dirty="0" smtClean="0">
                <a:solidFill>
                  <a:schemeClr val="bg2"/>
                </a:solidFill>
              </a:rPr>
              <a:t>Completează </a:t>
            </a:r>
            <a:r>
              <a:rPr lang="ro-RO" sz="2100" dirty="0">
                <a:solidFill>
                  <a:schemeClr val="bg2"/>
                </a:solidFill>
              </a:rPr>
              <a:t>toate </a:t>
            </a:r>
            <a:r>
              <a:rPr lang="ro-RO" sz="2100" dirty="0" smtClean="0">
                <a:solidFill>
                  <a:schemeClr val="bg2"/>
                </a:solidFill>
              </a:rPr>
              <a:t>secțiunile și asigură-te că ai un CV de 45 de puncte</a:t>
            </a:r>
          </a:p>
          <a:p>
            <a:pPr marL="457200" indent="-381000">
              <a:buClr>
                <a:schemeClr val="lt2"/>
              </a:buClr>
              <a:buSzPts val="2400"/>
              <a:buFont typeface="Arial"/>
              <a:buChar char="-"/>
            </a:pPr>
            <a:r>
              <a:rPr lang="ro-RO" sz="2100" dirty="0" smtClean="0">
                <a:solidFill>
                  <a:schemeClr val="bg2"/>
                </a:solidFill>
              </a:rPr>
              <a:t>Poți face un ”Summary” cu ariile </a:t>
            </a:r>
            <a:r>
              <a:rPr lang="ro-RO" sz="2100" dirty="0">
                <a:solidFill>
                  <a:schemeClr val="bg2"/>
                </a:solidFill>
              </a:rPr>
              <a:t>tale de expertiză și </a:t>
            </a:r>
            <a:r>
              <a:rPr lang="ro-RO" sz="2100" dirty="0" smtClean="0">
                <a:solidFill>
                  <a:schemeClr val="bg2"/>
                </a:solidFill>
              </a:rPr>
              <a:t>exemple </a:t>
            </a:r>
            <a:r>
              <a:rPr lang="ro-RO" sz="2100" dirty="0">
                <a:solidFill>
                  <a:schemeClr val="bg2"/>
                </a:solidFill>
              </a:rPr>
              <a:t>de proiecte relevante în care ai fost implicat. </a:t>
            </a:r>
            <a:endParaRPr sz="2100" dirty="0">
              <a:solidFill>
                <a:schemeClr val="bg2"/>
              </a:solidFill>
            </a:endParaRPr>
          </a:p>
          <a:p>
            <a:pPr marL="457200" marR="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-"/>
            </a:pPr>
            <a:r>
              <a:rPr lang="ro-RO" sz="2100" dirty="0">
                <a:solidFill>
                  <a:schemeClr val="bg2"/>
                </a:solidFill>
              </a:rPr>
              <a:t>Include </a:t>
            </a:r>
            <a:r>
              <a:rPr lang="ro-RO" sz="2100" dirty="0" smtClean="0">
                <a:solidFill>
                  <a:schemeClr val="bg2"/>
                </a:solidFill>
              </a:rPr>
              <a:t>cele mai recente 2-2  locuri de muncă, </a:t>
            </a:r>
            <a:r>
              <a:rPr lang="ro-RO" sz="2100" dirty="0">
                <a:solidFill>
                  <a:schemeClr val="bg2"/>
                </a:solidFill>
              </a:rPr>
              <a:t>cu date exacte</a:t>
            </a:r>
            <a:r>
              <a:rPr lang="ro-RO" sz="2100" dirty="0" smtClean="0">
                <a:solidFill>
                  <a:schemeClr val="bg2"/>
                </a:solidFill>
              </a:rPr>
              <a:t>. (Restul le detaliezi pe LinkedIn și pui un link în CV). </a:t>
            </a:r>
            <a:endParaRPr sz="2100" dirty="0">
              <a:solidFill>
                <a:schemeClr val="bg2"/>
              </a:solidFill>
            </a:endParaRPr>
          </a:p>
        </p:txBody>
      </p:sp>
      <p:sp>
        <p:nvSpPr>
          <p:cNvPr id="7" name="Google Shape;175;p23"/>
          <p:cNvSpPr txBox="1"/>
          <p:nvPr/>
        </p:nvSpPr>
        <p:spPr>
          <a:xfrm>
            <a:off x="457200" y="236220"/>
            <a:ext cx="3641676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lt2"/>
              </a:buClr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Cum se creează un CV?</a:t>
            </a: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2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38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/>
        </p:nvSpPr>
        <p:spPr>
          <a:xfrm>
            <a:off x="457200" y="212325"/>
            <a:ext cx="79821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lt2"/>
              </a:buClr>
              <a:buFont typeface="Arial"/>
              <a:buNone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  <a:sym typeface="Calibri"/>
              </a:rPr>
              <a:t>Tehnica STAR pentru succes la interviu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457200" y="971550"/>
            <a:ext cx="4724400" cy="29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dirty="0">
                <a:solidFill>
                  <a:srgbClr val="7030A0"/>
                </a:solidFill>
              </a:rPr>
              <a:t>Pregătește răspunsurile pe baza tehnicii pe care o folosesc intervievatorii </a:t>
            </a:r>
            <a:r>
              <a:rPr lang="ro-RO" sz="2400" dirty="0">
                <a:solidFill>
                  <a:schemeClr val="bg2"/>
                </a:solidFill>
                <a:highlight>
                  <a:srgbClr val="FFFF00"/>
                </a:highlight>
              </a:rPr>
              <a:t>Tehnica STAR:  Situation, Task, Action, Result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>
                <a:solidFill>
                  <a:schemeClr val="lt2"/>
                </a:solidFill>
              </a:rPr>
              <a:t/>
            </a:r>
            <a:br>
              <a:rPr lang="ro-RO" sz="2400" dirty="0">
                <a:solidFill>
                  <a:schemeClr val="lt2"/>
                </a:solidFill>
              </a:rPr>
            </a:br>
            <a:endParaRPr sz="2400" dirty="0">
              <a:solidFill>
                <a:schemeClr val="l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400" dirty="0" smtClean="0">
                <a:solidFill>
                  <a:schemeClr val="bg2"/>
                </a:solidFill>
              </a:rPr>
              <a:t>Întrebările de interviu încep de obicei cu: “Dă-mi exemplu de o situație când…”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person sitting on a table&#10;&#10;Description generated with high confidence">
            <a:extLst>
              <a:ext uri="{FF2B5EF4-FFF2-40B4-BE49-F238E27FC236}">
                <a16:creationId xmlns="" xmlns:a16="http://schemas.microsoft.com/office/drawing/2014/main" id="{234FAC72-AE92-4DE0-B605-173E341104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496" r="43681" b="8944"/>
          <a:stretch/>
        </p:blipFill>
        <p:spPr>
          <a:xfrm>
            <a:off x="5594677" y="971550"/>
            <a:ext cx="3549323" cy="3725275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3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39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357300" y="212325"/>
            <a:ext cx="80820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000" b="1" dirty="0" smtClean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STAR </a:t>
            </a: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=</a:t>
            </a:r>
            <a:r>
              <a:rPr lang="ro-RO" sz="2000" b="1" dirty="0" smtClean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 </a:t>
            </a: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Situation, Task, Action, Result 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endParaRPr sz="26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457200" y="868340"/>
            <a:ext cx="8284464" cy="3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2200" dirty="0">
                <a:solidFill>
                  <a:schemeClr val="bg2"/>
                </a:solidFill>
                <a:highlight>
                  <a:srgbClr val="FFFF00"/>
                </a:highlight>
              </a:rPr>
              <a:t>Pregătește răspunsurile pe baza tehnicii pe care o folosesc intervievatorii:</a:t>
            </a:r>
            <a:endParaRPr sz="2200" dirty="0">
              <a:solidFill>
                <a:schemeClr val="bg2"/>
              </a:solidFill>
              <a:highlight>
                <a:srgbClr val="FFFF00"/>
              </a:highlight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200" b="1" dirty="0" err="1">
                <a:solidFill>
                  <a:srgbClr val="7030A0"/>
                </a:solidFill>
              </a:rPr>
              <a:t>Situation</a:t>
            </a:r>
            <a:r>
              <a:rPr lang="ro-RO" sz="2200" b="1" dirty="0">
                <a:solidFill>
                  <a:srgbClr val="7030A0"/>
                </a:solidFill>
              </a:rPr>
              <a:t>: </a:t>
            </a:r>
            <a:r>
              <a:rPr lang="ro-RO" sz="2200" dirty="0">
                <a:solidFill>
                  <a:schemeClr val="bg2"/>
                </a:solidFill>
              </a:rPr>
              <a:t>Descrierea </a:t>
            </a:r>
            <a:r>
              <a:rPr lang="ro-RO" sz="2200" dirty="0" err="1">
                <a:solidFill>
                  <a:schemeClr val="bg2"/>
                </a:solidFill>
              </a:rPr>
              <a:t>situaţiei</a:t>
            </a:r>
            <a:r>
              <a:rPr lang="ro-RO" sz="2200" dirty="0">
                <a:solidFill>
                  <a:schemeClr val="bg2"/>
                </a:solidFill>
              </a:rPr>
              <a:t>/mediului/</a:t>
            </a:r>
            <a:r>
              <a:rPr lang="ro-RO" sz="2200" dirty="0" err="1">
                <a:solidFill>
                  <a:schemeClr val="bg2"/>
                </a:solidFill>
              </a:rPr>
              <a:t>condiţiilor</a:t>
            </a:r>
            <a:r>
              <a:rPr lang="ro-RO" sz="2200" dirty="0">
                <a:solidFill>
                  <a:schemeClr val="bg2"/>
                </a:solidFill>
              </a:rPr>
              <a:t> în care are loc </a:t>
            </a:r>
            <a:r>
              <a:rPr lang="ro-RO" sz="2200" dirty="0" err="1">
                <a:solidFill>
                  <a:schemeClr val="bg2"/>
                </a:solidFill>
              </a:rPr>
              <a:t>acţiunea</a:t>
            </a:r>
            <a:endParaRPr lang="ro-RO" sz="22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200" b="1" dirty="0">
                <a:solidFill>
                  <a:srgbClr val="7030A0"/>
                </a:solidFill>
              </a:rPr>
              <a:t>Task: </a:t>
            </a:r>
            <a:r>
              <a:rPr lang="ro-RO" sz="2200" dirty="0">
                <a:solidFill>
                  <a:schemeClr val="bg2"/>
                </a:solidFill>
              </a:rPr>
              <a:t>Descrierea obiectivului/sarcinii de îndeplinit/a inițiativei de implementat </a:t>
            </a:r>
            <a:endParaRPr sz="22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200" b="1" dirty="0">
                <a:solidFill>
                  <a:srgbClr val="7030A0"/>
                </a:solidFill>
              </a:rPr>
              <a:t>Action: </a:t>
            </a:r>
            <a:r>
              <a:rPr lang="ro-RO" sz="2200" dirty="0">
                <a:solidFill>
                  <a:schemeClr val="bg2"/>
                </a:solidFill>
              </a:rPr>
              <a:t>Descrierea acţiunilor/contribuţiei personale a candidatului</a:t>
            </a:r>
            <a:endParaRPr sz="2200" dirty="0">
              <a:solidFill>
                <a:schemeClr val="bg2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 panose="020B0604020202020204" pitchFamily="34" charset="0"/>
              <a:buChar char="•"/>
            </a:pPr>
            <a:r>
              <a:rPr lang="ro-RO" sz="2200" b="1" dirty="0">
                <a:solidFill>
                  <a:srgbClr val="7030A0"/>
                </a:solidFill>
              </a:rPr>
              <a:t>Result:</a:t>
            </a:r>
            <a:r>
              <a:rPr lang="ro-RO" sz="2200" dirty="0">
                <a:solidFill>
                  <a:srgbClr val="7030A0"/>
                </a:solidFill>
              </a:rPr>
              <a:t> </a:t>
            </a:r>
            <a:r>
              <a:rPr lang="ro-RO" sz="2200" dirty="0">
                <a:solidFill>
                  <a:schemeClr val="bg2"/>
                </a:solidFill>
              </a:rPr>
              <a:t>Descrierea rezultatelor în termeni specifici, măsurabili şi comparabili </a:t>
            </a:r>
            <a:endParaRPr sz="2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500" b="1" kern="1200" dirty="0" smtClean="0">
                <a:solidFill>
                  <a:schemeClr val="tx1"/>
                </a:solidFill>
                <a:latin typeface="+mn-lt"/>
                <a:ea typeface="+mj-ea"/>
                <a:cs typeface="Arial" panose="020B0604020202020204" pitchFamily="34" charset="0"/>
                <a:sym typeface="Arial"/>
              </a:rPr>
              <a:t>Cele 3 PROMISIUNI ale cursului</a:t>
            </a:r>
            <a:endParaRPr lang="en-US" sz="2500" b="1" kern="1200" dirty="0">
              <a:solidFill>
                <a:schemeClr val="tx1"/>
              </a:solidFill>
              <a:latin typeface="+mn-lt"/>
              <a:ea typeface="+mj-ea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18973" y="971550"/>
            <a:ext cx="6179947" cy="3488635"/>
          </a:xfrm>
        </p:spPr>
        <p:txBody>
          <a:bodyPr>
            <a:normAutofit/>
          </a:bodyPr>
          <a:lstStyle/>
          <a:p>
            <a:pPr marL="0" indent="0"/>
            <a:r>
              <a:rPr lang="ro-RO" b="1" dirty="0" smtClean="0">
                <a:solidFill>
                  <a:schemeClr val="bg2"/>
                </a:solidFill>
              </a:rPr>
              <a:t>Acest curs vă va învăța cum:</a:t>
            </a:r>
            <a:endParaRPr lang="ro-RO" dirty="0"/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i="1" dirty="0" smtClean="0">
                <a:solidFill>
                  <a:srgbClr val="EB003A"/>
                </a:solidFill>
              </a:rPr>
              <a:t>Să vă faceți un SUPER-CV </a:t>
            </a:r>
            <a:endParaRPr lang="ro-RO" sz="3000" b="1" i="1" dirty="0">
              <a:solidFill>
                <a:srgbClr val="EB003A"/>
              </a:solidFill>
            </a:endParaRPr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dirty="0">
                <a:solidFill>
                  <a:srgbClr val="00B050"/>
                </a:solidFill>
              </a:rPr>
              <a:t>Să </a:t>
            </a:r>
            <a:r>
              <a:rPr lang="ro-RO" sz="3000" b="1" dirty="0" smtClean="0">
                <a:solidFill>
                  <a:srgbClr val="00B050"/>
                </a:solidFill>
              </a:rPr>
              <a:t>aveți cele mai tari tehnici, ca</a:t>
            </a:r>
            <a:endParaRPr lang="ro-RO" sz="3000" b="1" dirty="0">
              <a:solidFill>
                <a:srgbClr val="00B050"/>
              </a:solidFill>
            </a:endParaRPr>
          </a:p>
          <a:p>
            <a:pPr marL="358775" indent="-266700">
              <a:spcBef>
                <a:spcPts val="1200"/>
              </a:spcBef>
              <a:buFont typeface="Wingdings" pitchFamily="2" charset="2"/>
              <a:buChar char="§"/>
            </a:pPr>
            <a:r>
              <a:rPr lang="ro-RO" sz="3000" b="1" i="1" dirty="0" smtClean="0">
                <a:solidFill>
                  <a:srgbClr val="0070C0"/>
                </a:solidFill>
              </a:rPr>
              <a:t>Să influențați pozitiv percepțiile angajatorului la interviu</a:t>
            </a:r>
          </a:p>
        </p:txBody>
      </p:sp>
      <p:pic>
        <p:nvPicPr>
          <p:cNvPr id="1026" name="Picture 2" descr="Blocajele din spatele listei de obiective: ce inseamna un obiectiv  profesional? - Damaidepart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78"/>
          <a:stretch/>
        </p:blipFill>
        <p:spPr bwMode="auto">
          <a:xfrm>
            <a:off x="6443035" y="1562097"/>
            <a:ext cx="2700965" cy="225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88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40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1"/>
          <p:cNvSpPr txBox="1"/>
          <p:nvPr/>
        </p:nvSpPr>
        <p:spPr>
          <a:xfrm>
            <a:off x="479220" y="212325"/>
            <a:ext cx="545676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lt2"/>
              </a:buClr>
              <a:buSzPts val="1100"/>
            </a:pPr>
            <a:r>
              <a:rPr lang="ro-RO" sz="2000" b="1" dirty="0">
                <a:solidFill>
                  <a:schemeClr val="lt2"/>
                </a:solidFill>
                <a:latin typeface="+mn-lt"/>
                <a:ea typeface="Calibri"/>
                <a:cs typeface="Calibri"/>
              </a:rPr>
              <a:t>Concluzii importante</a:t>
            </a:r>
            <a:endParaRPr sz="2000" b="1" dirty="0">
              <a:solidFill>
                <a:schemeClr val="lt2"/>
              </a:solidFill>
              <a:latin typeface="+mn-lt"/>
              <a:ea typeface="Calibri"/>
              <a:cs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endParaRPr sz="26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457200" y="821055"/>
            <a:ext cx="7982112" cy="31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o-RO" sz="1700" b="1" dirty="0">
                <a:solidFill>
                  <a:schemeClr val="bg2"/>
                </a:solidFill>
              </a:rPr>
              <a:t>Folosește piramida de sus în jos și scrie un mic text pe care să îl spui dacă primești invitația: ”Spune-mi câte ceva despre tine.”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ro-RO" sz="1700" b="1" dirty="0">
              <a:solidFill>
                <a:schemeClr val="bg2"/>
              </a:solidFill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o-RO" sz="1700" b="1" dirty="0">
                <a:solidFill>
                  <a:schemeClr val="bg2"/>
                </a:solidFill>
              </a:rPr>
              <a:t>Folosește lista de întrebări și antrenează-te pentru interviuri.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ro-RO" sz="1700" b="1" dirty="0">
              <a:solidFill>
                <a:schemeClr val="bg2"/>
              </a:solidFill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o-RO" sz="1700" b="1" dirty="0">
                <a:solidFill>
                  <a:schemeClr val="bg2"/>
                </a:solidFill>
              </a:rPr>
              <a:t>Fă </a:t>
            </a:r>
            <a:r>
              <a:rPr lang="ro-RO" sz="1700" b="1" dirty="0" err="1">
                <a:solidFill>
                  <a:schemeClr val="bg2"/>
                </a:solidFill>
              </a:rPr>
              <a:t>research</a:t>
            </a:r>
            <a:r>
              <a:rPr lang="ro-RO" sz="1700" b="1" dirty="0">
                <a:solidFill>
                  <a:schemeClr val="bg2"/>
                </a:solidFill>
              </a:rPr>
              <a:t> despre companie și cel cu care ai interviul. Notează-ți câteva idei pe o foaie de hârtie și spune câte ceva interviu. 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ro-RO" sz="1700" b="1" dirty="0">
              <a:solidFill>
                <a:schemeClr val="bg2"/>
              </a:solidFill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o-RO" sz="1700" b="1" dirty="0">
                <a:solidFill>
                  <a:schemeClr val="bg2"/>
                </a:solidFill>
              </a:rPr>
              <a:t>Fă-ți un CV bun în </a:t>
            </a:r>
            <a:r>
              <a:rPr lang="ro-RO" sz="1700" b="1" dirty="0" err="1">
                <a:solidFill>
                  <a:schemeClr val="bg2"/>
                </a:solidFill>
              </a:rPr>
              <a:t>Canva</a:t>
            </a:r>
            <a:r>
              <a:rPr lang="ro-RO" sz="1700" b="1" dirty="0">
                <a:solidFill>
                  <a:schemeClr val="bg2"/>
                </a:solidFill>
              </a:rPr>
              <a:t> și ai grijă să pui mereu cuvinte cheie din anunț în varianta pe care o vei trimite angajatorului.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ro-RO" sz="1700" b="1" dirty="0">
              <a:solidFill>
                <a:schemeClr val="bg2"/>
              </a:solidFill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o-RO" sz="1700" b="1" dirty="0">
                <a:solidFill>
                  <a:schemeClr val="bg2"/>
                </a:solidFill>
              </a:rPr>
              <a:t>Străduiește-te să afli ce salarii oferă compania respectivă și stabilește-ți intervalul pe care îl vei spune. </a:t>
            </a:r>
          </a:p>
        </p:txBody>
      </p:sp>
    </p:spTree>
    <p:extLst>
      <p:ext uri="{BB962C8B-B14F-4D97-AF65-F5344CB8AC3E}">
        <p14:creationId xmlns:p14="http://schemas.microsoft.com/office/powerpoint/2010/main" val="405249105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 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41</a:t>
            </a:fld>
            <a:endParaRPr lang="ro-RO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3888" y="209909"/>
            <a:ext cx="8939211" cy="469899"/>
          </a:xfrm>
          <a:prstGeom prst="rect">
            <a:avLst/>
          </a:prstGeom>
        </p:spPr>
        <p:txBody>
          <a:bodyPr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 sz="2400" b="1" dirty="0">
                <a:solidFill>
                  <a:schemeClr val="lt2"/>
                </a:solidFill>
              </a:rPr>
              <a:t>Câteva recomandări și referinţe</a:t>
            </a:r>
            <a:endParaRPr lang="en-US" sz="2400" b="1" dirty="0">
              <a:solidFill>
                <a:schemeClr val="lt2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1" y="892140"/>
            <a:ext cx="8286108" cy="3618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ro-RO" sz="1600" b="1" dirty="0">
                <a:solidFill>
                  <a:schemeClr val="tx1"/>
                </a:solidFill>
              </a:rPr>
              <a:t>Cărţi</a:t>
            </a:r>
            <a:r>
              <a:rPr lang="en-US" sz="1600" b="1" dirty="0">
                <a:solidFill>
                  <a:schemeClr val="tx1"/>
                </a:solidFill>
              </a:rPr>
              <a:t>:</a:t>
            </a:r>
          </a:p>
          <a:p>
            <a:r>
              <a:rPr lang="ro-RO" sz="1600" dirty="0">
                <a:solidFill>
                  <a:schemeClr val="bg2"/>
                </a:solidFill>
              </a:rPr>
              <a:t>Daniel Goleman: </a:t>
            </a:r>
            <a:r>
              <a:rPr lang="ro-RO" sz="1600" dirty="0">
                <a:solidFill>
                  <a:schemeClr val="tx1"/>
                </a:solidFill>
                <a:hlinkClick r:id="rId2"/>
              </a:rPr>
              <a:t>Creierul și inteligența emoțională. Noi perspective.</a:t>
            </a:r>
            <a:r>
              <a:rPr lang="ro-RO" sz="1600" dirty="0">
                <a:solidFill>
                  <a:schemeClr val="tx1"/>
                </a:solidFill>
              </a:rPr>
              <a:t> 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bg2"/>
                </a:solidFill>
              </a:rPr>
              <a:t>Dan</a:t>
            </a:r>
            <a:r>
              <a:rPr lang="ro-RO" sz="1600" dirty="0">
                <a:solidFill>
                  <a:schemeClr val="bg2"/>
                </a:solidFill>
              </a:rPr>
              <a:t> Ariely: </a:t>
            </a:r>
            <a:r>
              <a:rPr lang="ro-RO" sz="1600" dirty="0">
                <a:solidFill>
                  <a:schemeClr val="tx1"/>
                </a:solidFill>
                <a:hlinkClick r:id="rId3"/>
              </a:rPr>
              <a:t>Iraționalitatea benefică</a:t>
            </a:r>
            <a:endParaRPr lang="ro-RO" sz="1600" dirty="0">
              <a:solidFill>
                <a:schemeClr val="tx1"/>
              </a:solidFill>
            </a:endParaRPr>
          </a:p>
          <a:p>
            <a:r>
              <a:rPr lang="ro-RO" sz="1600" dirty="0">
                <a:solidFill>
                  <a:schemeClr val="bg2"/>
                </a:solidFill>
              </a:rPr>
              <a:t>Joe Dispenza:</a:t>
            </a:r>
            <a:r>
              <a:rPr lang="ro-RO" sz="1600" dirty="0">
                <a:solidFill>
                  <a:schemeClr val="tx1"/>
                </a:solidFill>
              </a:rPr>
              <a:t> </a:t>
            </a:r>
            <a:r>
              <a:rPr lang="ro-RO" sz="1600" dirty="0">
                <a:solidFill>
                  <a:schemeClr val="tx1"/>
                </a:solidFill>
                <a:hlinkClick r:id="rId4"/>
              </a:rPr>
              <a:t>Antrenează-ți creierul (How to evolve your brain)</a:t>
            </a:r>
            <a:endParaRPr lang="ro-RO" sz="1600" dirty="0">
              <a:solidFill>
                <a:schemeClr val="tx1"/>
              </a:solidFill>
            </a:endParaRPr>
          </a:p>
          <a:p>
            <a:pPr marL="0" indent="0"/>
            <a:r>
              <a:rPr lang="ro-RO" sz="1600" b="1" dirty="0">
                <a:solidFill>
                  <a:schemeClr val="tx1"/>
                </a:solidFill>
              </a:rPr>
              <a:t>Articole</a:t>
            </a:r>
            <a:r>
              <a:rPr lang="en-US" sz="1600" b="1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 err="1">
                <a:solidFill>
                  <a:schemeClr val="tx1"/>
                </a:solidFill>
                <a:hlinkClick r:id="rId5"/>
              </a:rPr>
              <a:t>Kahneman</a:t>
            </a:r>
            <a:r>
              <a:rPr lang="en-US" sz="1600" dirty="0">
                <a:solidFill>
                  <a:schemeClr val="tx1"/>
                </a:solidFill>
                <a:hlinkClick r:id="rId5"/>
              </a:rPr>
              <a:t> on Well-Being and Domains of Consciousness</a:t>
            </a:r>
            <a:endParaRPr lang="ro-RO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  <a:hlinkClick r:id="rId6"/>
              </a:rPr>
              <a:t>Spiral Dynamics – A Way of Understanding Human Nature</a:t>
            </a:r>
            <a:endParaRPr lang="ro-RO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  <a:hlinkClick r:id="rId7"/>
              </a:rPr>
              <a:t>How to </a:t>
            </a:r>
            <a:r>
              <a:rPr lang="ro-RO" sz="1600" dirty="0">
                <a:solidFill>
                  <a:schemeClr val="tx1"/>
                </a:solidFill>
                <a:hlinkClick r:id="rId7"/>
              </a:rPr>
              <a:t>u</a:t>
            </a:r>
            <a:r>
              <a:rPr lang="en-US" sz="1600" dirty="0">
                <a:solidFill>
                  <a:schemeClr val="tx1"/>
                </a:solidFill>
                <a:hlinkClick r:id="rId7"/>
              </a:rPr>
              <a:t>se Spiral Dynamics for </a:t>
            </a:r>
            <a:r>
              <a:rPr lang="ro-RO" sz="1600" dirty="0">
                <a:solidFill>
                  <a:schemeClr val="tx1"/>
                </a:solidFill>
                <a:hlinkClick r:id="rId7"/>
              </a:rPr>
              <a:t>p</a:t>
            </a:r>
            <a:r>
              <a:rPr lang="en-US" sz="1600" dirty="0" err="1">
                <a:solidFill>
                  <a:schemeClr val="tx1"/>
                </a:solidFill>
                <a:hlinkClick r:id="rId7"/>
              </a:rPr>
              <a:t>sychological</a:t>
            </a:r>
            <a:r>
              <a:rPr lang="en-US" sz="1600" dirty="0">
                <a:solidFill>
                  <a:schemeClr val="tx1"/>
                </a:solidFill>
                <a:hlinkClick r:id="rId7"/>
              </a:rPr>
              <a:t> and </a:t>
            </a:r>
            <a:r>
              <a:rPr lang="ro-RO" sz="1600" dirty="0">
                <a:solidFill>
                  <a:schemeClr val="tx1"/>
                </a:solidFill>
                <a:hlinkClick r:id="rId7"/>
              </a:rPr>
              <a:t>l</a:t>
            </a:r>
            <a:r>
              <a:rPr lang="en-US" sz="1600" dirty="0" err="1">
                <a:solidFill>
                  <a:schemeClr val="tx1"/>
                </a:solidFill>
                <a:hlinkClick r:id="rId7"/>
              </a:rPr>
              <a:t>eadership</a:t>
            </a:r>
            <a:r>
              <a:rPr lang="en-US" sz="1600" dirty="0">
                <a:solidFill>
                  <a:schemeClr val="tx1"/>
                </a:solidFill>
                <a:hlinkClick r:id="rId7"/>
              </a:rPr>
              <a:t> </a:t>
            </a:r>
            <a:r>
              <a:rPr lang="ro-RO" sz="1600" dirty="0">
                <a:solidFill>
                  <a:schemeClr val="tx1"/>
                </a:solidFill>
                <a:hlinkClick r:id="rId7"/>
              </a:rPr>
              <a:t>d</a:t>
            </a:r>
            <a:r>
              <a:rPr lang="en-US" sz="1600" dirty="0" err="1">
                <a:solidFill>
                  <a:schemeClr val="tx1"/>
                </a:solidFill>
                <a:hlinkClick r:id="rId7"/>
              </a:rPr>
              <a:t>evelopment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ro-RO" sz="1600" dirty="0">
                <a:solidFill>
                  <a:schemeClr val="tx1"/>
                </a:solidFill>
                <a:hlinkClick r:id="rId8"/>
              </a:rPr>
              <a:t>How to achieve peak performance</a:t>
            </a:r>
            <a:endParaRPr lang="ro-RO" sz="1600" dirty="0">
              <a:solidFill>
                <a:schemeClr val="tx1"/>
              </a:solidFill>
            </a:endParaRPr>
          </a:p>
          <a:p>
            <a:pPr marL="0" indent="0"/>
            <a:r>
              <a:rPr lang="ro-RO" sz="1600" b="1" dirty="0">
                <a:solidFill>
                  <a:schemeClr val="tx1"/>
                </a:solidFill>
              </a:rPr>
              <a:t>Audio-book free – EXCEPȚIONAL:</a:t>
            </a:r>
          </a:p>
          <a:p>
            <a:r>
              <a:rPr lang="ro-RO" sz="1600" dirty="0">
                <a:solidFill>
                  <a:schemeClr val="bg2"/>
                </a:solidFill>
              </a:rPr>
              <a:t>Robert Greene: </a:t>
            </a:r>
            <a:r>
              <a:rPr lang="ro-RO" sz="1600" dirty="0">
                <a:solidFill>
                  <a:schemeClr val="tx1"/>
                </a:solidFill>
                <a:hlinkClick r:id="rId9"/>
              </a:rPr>
              <a:t>Laws of human nature</a:t>
            </a:r>
            <a:r>
              <a:rPr lang="ro-RO" sz="1600" dirty="0">
                <a:solidFill>
                  <a:schemeClr val="tx1"/>
                </a:solidFill>
              </a:rPr>
              <a:t> </a:t>
            </a:r>
          </a:p>
          <a:p>
            <a:pPr marL="0" indent="0"/>
            <a:r>
              <a:rPr lang="ro-RO" sz="1600" b="1" dirty="0">
                <a:solidFill>
                  <a:schemeClr val="tx1"/>
                </a:solidFill>
              </a:rPr>
              <a:t>Test:</a:t>
            </a:r>
          </a:p>
          <a:p>
            <a:r>
              <a:rPr lang="ro-RO" sz="1600" dirty="0">
                <a:solidFill>
                  <a:schemeClr val="bg2"/>
                </a:solidFill>
              </a:rPr>
              <a:t>Valori personale:</a:t>
            </a:r>
            <a:r>
              <a:rPr lang="ro-RO" sz="1600" dirty="0">
                <a:solidFill>
                  <a:schemeClr val="tx1"/>
                </a:solidFill>
              </a:rPr>
              <a:t> </a:t>
            </a:r>
            <a:r>
              <a:rPr lang="ro-RO" sz="1600" dirty="0">
                <a:solidFill>
                  <a:schemeClr val="tx1"/>
                </a:solidFill>
                <a:hlinkClick r:id="rId10" action="ppaction://hlinkfile"/>
              </a:rPr>
              <a:t>personalvalu.es</a:t>
            </a:r>
            <a:endParaRPr lang="ro-RO" sz="1600" dirty="0">
              <a:solidFill>
                <a:schemeClr val="tx1"/>
              </a:solidFill>
            </a:endParaRPr>
          </a:p>
        </p:txBody>
      </p:sp>
      <p:sp>
        <p:nvSpPr>
          <p:cNvPr id="8" name="Google Shape;262;p33">
            <a:extLst>
              <a:ext uri="{FF2B5EF4-FFF2-40B4-BE49-F238E27FC236}">
                <a16:creationId xmlns="" xmlns:a16="http://schemas.microsoft.com/office/drawing/2014/main" id="{C9D514FD-17ED-4060-9BF2-A44C8C450A57}"/>
              </a:ext>
            </a:extLst>
          </p:cNvPr>
          <p:cNvSpPr txBox="1">
            <a:spLocks/>
          </p:cNvSpPr>
          <p:nvPr/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264;p33">
            <a:extLst>
              <a:ext uri="{FF2B5EF4-FFF2-40B4-BE49-F238E27FC236}">
                <a16:creationId xmlns="" xmlns:a16="http://schemas.microsoft.com/office/drawing/2014/main" id="{78D9B7FD-4876-4598-8970-02A7E124980E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930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000" b="1" dirty="0"/>
              <a:t>Test de conștiență – Află cât de prezent ești în viața ta!</a:t>
            </a:r>
            <a:endParaRPr lang="en-US" sz="2000" b="1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 l="16984" t="21875" r="16252" b="15625"/>
          <a:stretch>
            <a:fillRect/>
          </a:stretch>
        </p:blipFill>
        <p:spPr bwMode="auto">
          <a:xfrm>
            <a:off x="0" y="807802"/>
            <a:ext cx="9144000" cy="391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2295438" y="4114801"/>
            <a:ext cx="4172895" cy="371075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r>
              <a:rPr lang="ro-RO" sz="1900" b="1" dirty="0">
                <a:solidFill>
                  <a:schemeClr val="bg1"/>
                </a:solidFill>
              </a:rPr>
              <a:t>www.consciousness-quotient.com</a:t>
            </a:r>
            <a:endParaRPr lang="en-US" sz="1900" b="1" dirty="0">
              <a:solidFill>
                <a:schemeClr val="bg1"/>
              </a:solidFill>
            </a:endParaRPr>
          </a:p>
        </p:txBody>
      </p:sp>
      <p:sp>
        <p:nvSpPr>
          <p:cNvPr id="5" name="Google Shape;262;p33">
            <a:extLst>
              <a:ext uri="{FF2B5EF4-FFF2-40B4-BE49-F238E27FC236}">
                <a16:creationId xmlns="" xmlns:a16="http://schemas.microsoft.com/office/drawing/2014/main" id="{E0D112D6-B73D-42F0-A4FE-888A753BFA22}"/>
              </a:ext>
            </a:extLst>
          </p:cNvPr>
          <p:cNvSpPr txBox="1">
            <a:spLocks/>
          </p:cNvSpPr>
          <p:nvPr/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264;p33">
            <a:extLst>
              <a:ext uri="{FF2B5EF4-FFF2-40B4-BE49-F238E27FC236}">
                <a16:creationId xmlns="" xmlns:a16="http://schemas.microsoft.com/office/drawing/2014/main" id="{823B1DCB-09AE-483A-BE52-524E3979093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00" cy="31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43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C84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lang="ro-RO"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43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4"/>
          <p:cNvSpPr txBox="1"/>
          <p:nvPr/>
        </p:nvSpPr>
        <p:spPr>
          <a:xfrm>
            <a:off x="1769992" y="659545"/>
            <a:ext cx="5846149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ro-RO" sz="6000" b="1" dirty="0">
                <a:solidFill>
                  <a:schemeClr val="lt2"/>
                </a:solidFill>
              </a:rPr>
              <a:t>Vă mulțumesc!</a:t>
            </a:r>
            <a:endParaRPr sz="6000" b="1" i="0" u="none" strike="noStrike" cap="none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ECDEA0A-84FB-4A2C-9384-52525331678A}"/>
              </a:ext>
            </a:extLst>
          </p:cNvPr>
          <p:cNvSpPr txBox="1"/>
          <p:nvPr/>
        </p:nvSpPr>
        <p:spPr>
          <a:xfrm>
            <a:off x="3032568" y="2395960"/>
            <a:ext cx="3379808" cy="954107"/>
          </a:xfrm>
          <a:prstGeom prst="rect">
            <a:avLst/>
          </a:prstGeom>
          <a:solidFill>
            <a:srgbClr val="FFFF00"/>
          </a:solidFill>
          <a:ln w="190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ro-RO" dirty="0"/>
              <a:t>Elena Badea, Managing Director</a:t>
            </a:r>
          </a:p>
          <a:p>
            <a:r>
              <a:rPr lang="ro-RO" dirty="0"/>
              <a:t>Valoria Business Solutions</a:t>
            </a:r>
          </a:p>
          <a:p>
            <a:r>
              <a:rPr lang="ro-RO" dirty="0"/>
              <a:t>0726-139 902 I elena.badea@valoria.ro</a:t>
            </a:r>
          </a:p>
          <a:p>
            <a:r>
              <a:rPr lang="ro-RO" dirty="0"/>
              <a:t>Website: www.valoria.ro</a:t>
            </a:r>
            <a:endParaRPr lang="en-GB" dirty="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94148"/>
            <a:ext cx="8471043" cy="933600"/>
          </a:xfrm>
        </p:spPr>
        <p:txBody>
          <a:bodyPr anchor="t"/>
          <a:lstStyle/>
          <a:p>
            <a:r>
              <a:rPr lang="ro-RO" sz="4000" dirty="0"/>
              <a:t>1. </a:t>
            </a:r>
            <a:r>
              <a:rPr lang="en-US" sz="4000" dirty="0" err="1"/>
              <a:t>Criteriile</a:t>
            </a:r>
            <a:r>
              <a:rPr lang="en-US" sz="4000" dirty="0"/>
              <a:t> </a:t>
            </a:r>
            <a:r>
              <a:rPr lang="en-US" sz="4000" dirty="0" err="1"/>
              <a:t>aduc</a:t>
            </a:r>
            <a:r>
              <a:rPr lang="en-US" sz="4000" dirty="0"/>
              <a:t> CLARITATE</a:t>
            </a:r>
            <a:br>
              <a:rPr lang="en-US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>2. </a:t>
            </a:r>
            <a:r>
              <a:rPr lang="en-US" sz="4000" dirty="0" err="1"/>
              <a:t>Autocunoa</a:t>
            </a:r>
            <a:r>
              <a:rPr lang="ro-RO" sz="4000" dirty="0"/>
              <a:t>șterea aduce </a:t>
            </a:r>
            <a:br>
              <a:rPr lang="ro-RO" sz="4000" dirty="0"/>
            </a:br>
            <a:r>
              <a:rPr lang="ro-RO" sz="4000" dirty="0"/>
              <a:t>ÎNCREDERE ÎN SINE</a:t>
            </a:r>
            <a:br>
              <a:rPr lang="ro-RO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>3. Structura aduce REZULTATE</a:t>
            </a:r>
            <a:br>
              <a:rPr lang="ro-RO" sz="4000" dirty="0"/>
            </a:b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6114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94148"/>
            <a:ext cx="8471043" cy="933600"/>
          </a:xfrm>
        </p:spPr>
        <p:txBody>
          <a:bodyPr anchor="t"/>
          <a:lstStyle/>
          <a:p>
            <a:r>
              <a:rPr lang="ro-RO" sz="4000" dirty="0">
                <a:solidFill>
                  <a:srgbClr val="FFFF00"/>
                </a:solidFill>
              </a:rPr>
              <a:t>1. </a:t>
            </a:r>
            <a:r>
              <a:rPr lang="en-US" sz="4000" dirty="0" err="1">
                <a:solidFill>
                  <a:srgbClr val="FFFF00"/>
                </a:solidFill>
              </a:rPr>
              <a:t>Criteriile</a:t>
            </a:r>
            <a:r>
              <a:rPr lang="en-US" sz="4000" dirty="0">
                <a:solidFill>
                  <a:srgbClr val="FFFF00"/>
                </a:solidFill>
              </a:rPr>
              <a:t> </a:t>
            </a:r>
            <a:r>
              <a:rPr lang="en-US" sz="4000" dirty="0" err="1">
                <a:solidFill>
                  <a:srgbClr val="FFFF00"/>
                </a:solidFill>
              </a:rPr>
              <a:t>aduc</a:t>
            </a:r>
            <a:r>
              <a:rPr lang="en-US" sz="4000" dirty="0">
                <a:solidFill>
                  <a:srgbClr val="FFFF00"/>
                </a:solidFill>
              </a:rPr>
              <a:t> CLARITATE</a:t>
            </a:r>
            <a:r>
              <a:rPr lang="en-US" sz="4000" dirty="0"/>
              <a:t/>
            </a:r>
            <a:br>
              <a:rPr lang="en-US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>2. </a:t>
            </a:r>
            <a:r>
              <a:rPr lang="en-US" sz="4000" dirty="0" err="1"/>
              <a:t>Autocunoa</a:t>
            </a:r>
            <a:r>
              <a:rPr lang="ro-RO" sz="4000" dirty="0"/>
              <a:t>șterea aduce </a:t>
            </a:r>
            <a:br>
              <a:rPr lang="ro-RO" sz="4000" dirty="0"/>
            </a:br>
            <a:r>
              <a:rPr lang="ro-RO" sz="4000" dirty="0"/>
              <a:t>ÎNCREDERE ÎN SINE</a:t>
            </a:r>
            <a:br>
              <a:rPr lang="ro-RO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>3. Structura aduce REZULTATE</a:t>
            </a:r>
            <a:br>
              <a:rPr lang="ro-RO" sz="4000" dirty="0"/>
            </a:b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5788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22031" y="219076"/>
            <a:ext cx="8299938" cy="352424"/>
          </a:xfrm>
          <a:prstGeom prst="rect">
            <a:avLst/>
          </a:prstGeom>
        </p:spPr>
        <p:txBody>
          <a:bodyPr vert="horz" lIns="77925" tIns="38963" rIns="77925" bIns="38963" rtlCol="0" anchor="b">
            <a:normAutofit lnSpcReduction="10000"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en-GB"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ro-RO" sz="2000" dirty="0">
                <a:solidFill>
                  <a:schemeClr val="tx1"/>
                </a:solidFill>
              </a:rPr>
              <a:t>Exercițiul 1</a:t>
            </a:r>
            <a:r>
              <a:rPr lang="ro-RO" sz="2000" dirty="0" smtClean="0">
                <a:solidFill>
                  <a:schemeClr val="tx1"/>
                </a:solidFill>
              </a:rPr>
              <a:t> </a:t>
            </a:r>
            <a:r>
              <a:rPr lang="ro-RO" sz="2000" dirty="0">
                <a:solidFill>
                  <a:schemeClr val="tx1"/>
                </a:solidFill>
              </a:rPr>
              <a:t>– Criterii și întrebări importante</a:t>
            </a:r>
            <a:endParaRPr lang="en-US" sz="2000" dirty="0">
              <a:solidFill>
                <a:srgbClr val="091E2D"/>
              </a:solidFill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="" xmlns:a16="http://schemas.microsoft.com/office/drawing/2014/main" id="{B7F7141B-1CD6-4F83-8727-F039D4D4B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996233"/>
              </p:ext>
            </p:extLst>
          </p:nvPr>
        </p:nvGraphicFramePr>
        <p:xfrm>
          <a:off x="457200" y="971550"/>
          <a:ext cx="8046720" cy="311137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682240">
                  <a:extLst>
                    <a:ext uri="{9D8B030D-6E8A-4147-A177-3AD203B41FA5}">
                      <a16:colId xmlns="" xmlns:a16="http://schemas.microsoft.com/office/drawing/2014/main" val="3424104556"/>
                    </a:ext>
                  </a:extLst>
                </a:gridCol>
                <a:gridCol w="2682240">
                  <a:extLst>
                    <a:ext uri="{9D8B030D-6E8A-4147-A177-3AD203B41FA5}">
                      <a16:colId xmlns="" xmlns:a16="http://schemas.microsoft.com/office/drawing/2014/main" val="271866864"/>
                    </a:ext>
                  </a:extLst>
                </a:gridCol>
                <a:gridCol w="2682240">
                  <a:extLst>
                    <a:ext uri="{9D8B030D-6E8A-4147-A177-3AD203B41FA5}">
                      <a16:colId xmlns="" xmlns:a16="http://schemas.microsoft.com/office/drawing/2014/main" val="3881965698"/>
                    </a:ext>
                  </a:extLst>
                </a:gridCol>
              </a:tblGrid>
              <a:tr h="910590">
                <a:tc>
                  <a:txBody>
                    <a:bodyPr/>
                    <a:lstStyle/>
                    <a:p>
                      <a:r>
                        <a:rPr lang="ro-RO" sz="1800" dirty="0"/>
                        <a:t>Ce NU vreau sub nici o formă la viitorul meu loc de muncă!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o-RO" sz="1800" dirty="0"/>
                        <a:t>Ce vreau neapărat la viitorul meu loc de muncă!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sz="1800" dirty="0"/>
                        <a:t>Întrebare puternică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722096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7535863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711478748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92915871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19967890"/>
                  </a:ext>
                </a:extLst>
              </a:tr>
              <a:tr h="439394"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0383593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3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1001412" y="4696825"/>
            <a:ext cx="74379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</a:pPr>
            <a:r>
              <a:rPr lang="ro-RO" sz="1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Școala Informală de IT </a:t>
            </a:r>
            <a:r>
              <a:rPr lang="ro-RO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</a:t>
            </a:r>
            <a:r>
              <a:rPr lang="ro-RO" sz="1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ro-RO" sz="1000" b="1" dirty="0" smtClean="0">
                <a:latin typeface="Arial"/>
                <a:ea typeface="Arial"/>
                <a:cs typeface="Arial"/>
                <a:sym typeface="Arial"/>
              </a:rPr>
              <a:t>022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516816" y="472337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ro-RO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Arial"/>
                <a:buNone/>
              </a:pPr>
              <a:t>8</a:t>
            </a:fld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800" y="4760950"/>
            <a:ext cx="732050" cy="3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457200" y="212325"/>
            <a:ext cx="82389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libri"/>
              <a:buNone/>
            </a:pPr>
            <a:r>
              <a:rPr lang="ro-RO" sz="2000" b="1" kern="1200" dirty="0">
                <a:solidFill>
                  <a:schemeClr val="tx1"/>
                </a:solidFill>
                <a:latin typeface="+mn-lt"/>
                <a:ea typeface="+mj-ea"/>
                <a:cs typeface="Arial" panose="020B0604020202020204" pitchFamily="34" charset="0"/>
                <a:sym typeface="Calibri"/>
              </a:rPr>
              <a:t>De ce este importantă ÎNTREBAREA</a:t>
            </a:r>
            <a:r>
              <a:rPr lang="ro-RO" sz="2000" b="1" kern="1200" dirty="0" smtClean="0">
                <a:solidFill>
                  <a:schemeClr val="tx1"/>
                </a:solidFill>
                <a:latin typeface="+mn-lt"/>
                <a:ea typeface="+mj-ea"/>
                <a:cs typeface="Arial" panose="020B0604020202020204" pitchFamily="34" charset="0"/>
                <a:sym typeface="Calibri"/>
              </a:rPr>
              <a:t>?</a:t>
            </a:r>
            <a:endParaRPr lang="en-GB" sz="2000" b="1" kern="1200" dirty="0">
              <a:solidFill>
                <a:schemeClr val="tx1"/>
              </a:solidFill>
              <a:latin typeface="+mn-lt"/>
              <a:ea typeface="+mj-ea"/>
              <a:cs typeface="Arial" panose="020B0604020202020204" pitchFamily="34" charset="0"/>
              <a:sym typeface="Calibri"/>
            </a:endParaRPr>
          </a:p>
        </p:txBody>
      </p:sp>
      <p:sp>
        <p:nvSpPr>
          <p:cNvPr id="7" name="Google Shape;109;p16"/>
          <p:cNvSpPr txBox="1"/>
          <p:nvPr/>
        </p:nvSpPr>
        <p:spPr>
          <a:xfrm>
            <a:off x="457199" y="805340"/>
            <a:ext cx="4752975" cy="3374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Cine pune întrebări conduce discuția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Ne câștigă timp de gândire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Aduce confirmări sau validări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Echilibrează discuția 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Reduce rezistența pihologică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Denotă interes crescut și implicare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Arată încredere în sine</a:t>
            </a:r>
          </a:p>
          <a:p>
            <a:pPr marL="342900" indent="-342900">
              <a:spcBef>
                <a:spcPts val="1200"/>
              </a:spcBef>
              <a:buAutoNum type="arabicPeriod"/>
            </a:pPr>
            <a:r>
              <a:rPr lang="ro-RO" sz="1800" dirty="0" smtClean="0">
                <a:solidFill>
                  <a:schemeClr val="bg2"/>
                </a:solidFill>
              </a:rPr>
              <a:t>Pune accentul pe ce e important</a:t>
            </a:r>
          </a:p>
        </p:txBody>
      </p:sp>
      <p:pic>
        <p:nvPicPr>
          <p:cNvPr id="1026" name="Picture 2" descr="Power Suit - MEMORANDUM | NYC Fashion &amp;amp; Lifestyle Blog for the Working Gir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700"/>
            <a:ext cx="2943000" cy="440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66224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94148"/>
            <a:ext cx="8471043" cy="933600"/>
          </a:xfrm>
        </p:spPr>
        <p:txBody>
          <a:bodyPr anchor="t"/>
          <a:lstStyle/>
          <a:p>
            <a:r>
              <a:rPr lang="ro-RO" sz="4000" dirty="0"/>
              <a:t>1. </a:t>
            </a:r>
            <a:r>
              <a:rPr lang="en-US" sz="4000" dirty="0" err="1"/>
              <a:t>Criteriile</a:t>
            </a:r>
            <a:r>
              <a:rPr lang="en-US" sz="4000" dirty="0"/>
              <a:t> </a:t>
            </a:r>
            <a:r>
              <a:rPr lang="en-US" sz="4000" dirty="0" err="1"/>
              <a:t>aduc</a:t>
            </a:r>
            <a:r>
              <a:rPr lang="en-US" sz="4000" dirty="0"/>
              <a:t> CLARITATE</a:t>
            </a:r>
            <a:br>
              <a:rPr lang="en-US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>
                <a:solidFill>
                  <a:srgbClr val="FFFF00"/>
                </a:solidFill>
              </a:rPr>
              <a:t>2. </a:t>
            </a:r>
            <a:r>
              <a:rPr lang="en-US" sz="4000" dirty="0" err="1">
                <a:solidFill>
                  <a:srgbClr val="FFFF00"/>
                </a:solidFill>
              </a:rPr>
              <a:t>Autocunoa</a:t>
            </a:r>
            <a:r>
              <a:rPr lang="ro-RO" sz="4000" dirty="0">
                <a:solidFill>
                  <a:srgbClr val="FFFF00"/>
                </a:solidFill>
              </a:rPr>
              <a:t>șterea aduce </a:t>
            </a:r>
            <a:br>
              <a:rPr lang="ro-RO" sz="4000" dirty="0">
                <a:solidFill>
                  <a:srgbClr val="FFFF00"/>
                </a:solidFill>
              </a:rPr>
            </a:br>
            <a:r>
              <a:rPr lang="ro-RO" sz="4000" dirty="0">
                <a:solidFill>
                  <a:srgbClr val="FFFF00"/>
                </a:solidFill>
              </a:rPr>
              <a:t>ÎNCREDERE ÎN SINE</a:t>
            </a: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/>
            </a:r>
            <a:br>
              <a:rPr lang="ro-RO" sz="4000" dirty="0"/>
            </a:br>
            <a:r>
              <a:rPr lang="ro-RO" sz="4000" dirty="0"/>
              <a:t>3. Structura aduce REZULTATE</a:t>
            </a:r>
            <a:br>
              <a:rPr lang="ro-RO" sz="4000" dirty="0"/>
            </a:b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2210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Custom 9">
      <a:dk1>
        <a:srgbClr val="642C8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076D9B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4791</TotalTime>
  <Words>2755</Words>
  <Application>Microsoft Office PowerPoint</Application>
  <PresentationFormat>On-screen Show (16:9)</PresentationFormat>
  <Paragraphs>431</Paragraphs>
  <Slides>43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Arial Narrow</vt:lpstr>
      <vt:lpstr>Wingdings</vt:lpstr>
      <vt:lpstr>Roboto</vt:lpstr>
      <vt:lpstr>material</vt:lpstr>
      <vt:lpstr>PowerPoint Presentation</vt:lpstr>
      <vt:lpstr>PowerPoint Presentation</vt:lpstr>
      <vt:lpstr>Acum, vă învit să facem cunoștință!</vt:lpstr>
      <vt:lpstr>Cele 3 PROMISIUNI ale cursului</vt:lpstr>
      <vt:lpstr>1. Criteriile aduc CLARITATE  2. Autocunoașterea aduce  ÎNCREDERE ÎN SINE  3. Structura aduce REZULTATE </vt:lpstr>
      <vt:lpstr>1. Criteriile aduc CLARITATE  2. Autocunoașterea aduce  ÎNCREDERE ÎN SINE  3. Structura aduce REZULTATE </vt:lpstr>
      <vt:lpstr>PowerPoint Presentation</vt:lpstr>
      <vt:lpstr>PowerPoint Presentation</vt:lpstr>
      <vt:lpstr>1. Criteriile aduc CLARITATE  2. Autocunoașterea aduce  ÎNCREDERE ÎN SINE  3. Structura aduce REZULTATE </vt:lpstr>
      <vt:lpstr>Formula competenței. David McClelland, psiholog.</vt:lpstr>
      <vt:lpstr>PowerPoint Presentation</vt:lpstr>
      <vt:lpstr>PowerPoint Presentation</vt:lpstr>
      <vt:lpstr>Cele două zone de comunicare</vt:lpstr>
      <vt:lpstr>Este momentul să afli care este modul în care puteți gestiona elementele care țin de influențarea pozitivă a percepțiilor din procesul de recrutare. </vt:lpstr>
      <vt:lpstr>Interviul de minim 30 de puncte </vt:lpstr>
      <vt:lpstr>1. Criteriile aduc CLARITATE  2. Autocunoașterea aduce  ÎNCREDERE ÎN SINE  3. Structura aduce REZULTATE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Recomandări importante pentru SUCCES la video interviu  1. Asigură-te că privești direct la camera laptopului. Interlocutorul va simți implicare și conectare.   2. Menține o stare destinsă și zâmbește (potrivit cu situația). Aceste elemente semnalează încredere în sine.   3. Începe răspunsurile tale cu câteva cuvinte din întrebarea interlocutorului. Oamenii își iubesc propriile cuvinte.   4. Mai ales la început adoptă aceeași postură cu a celui cu care stai de vorbă. Este important să vadă că sunteți LA FEL.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de conștiență – Află cât de prezent ești în viața ta!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ELENA</dc:creator>
  <cp:lastModifiedBy>Elena</cp:lastModifiedBy>
  <cp:revision>123</cp:revision>
  <dcterms:modified xsi:type="dcterms:W3CDTF">2022-10-05T16:04:08Z</dcterms:modified>
</cp:coreProperties>
</file>